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63" r:id="rId6"/>
    <p:sldId id="264" r:id="rId7"/>
    <p:sldId id="261" r:id="rId8"/>
    <p:sldId id="265" r:id="rId9"/>
    <p:sldId id="258" r:id="rId10"/>
    <p:sldId id="266" r:id="rId11"/>
    <p:sldId id="267" r:id="rId12"/>
    <p:sldId id="268" r:id="rId13"/>
    <p:sldId id="269" r:id="rId14"/>
    <p:sldId id="275" r:id="rId15"/>
    <p:sldId id="270" r:id="rId16"/>
    <p:sldId id="271" r:id="rId17"/>
    <p:sldId id="272" r:id="rId18"/>
    <p:sldId id="273" r:id="rId19"/>
    <p:sldId id="276"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E8C1841-03F7-4FD3-956A-4939CFC8B66B}" type="datetimeFigureOut">
              <a:rPr lang="en-US" smtClean="0"/>
              <a:t>10/18/2020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9EA04AF-60C0-4C9E-8120-1C50D3E057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E8C1841-03F7-4FD3-956A-4939CFC8B66B}" type="datetimeFigureOut">
              <a:rPr lang="en-US" smtClean="0"/>
              <a:t>10/18/2020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9EA04AF-60C0-4C9E-8120-1C50D3E0579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E8C1841-03F7-4FD3-956A-4939CFC8B66B}" type="datetimeFigureOut">
              <a:rPr lang="en-US" smtClean="0"/>
              <a:t>10/18/2020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9EA04AF-60C0-4C9E-8120-1C50D3E057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E8C1841-03F7-4FD3-956A-4939CFC8B66B}" type="datetimeFigureOut">
              <a:rPr lang="en-US" smtClean="0"/>
              <a:t>10/18/2020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EA04AF-60C0-4C9E-8120-1C50D3E0579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E8C1841-03F7-4FD3-956A-4939CFC8B66B}" type="datetimeFigureOut">
              <a:rPr lang="en-US" smtClean="0"/>
              <a:t>10/18/2020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9EA04AF-60C0-4C9E-8120-1C50D3E05799}"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E8C1841-03F7-4FD3-956A-4939CFC8B66B}" type="datetimeFigureOut">
              <a:rPr lang="en-US" smtClean="0"/>
              <a:t>10/18/2020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9EA04AF-60C0-4C9E-8120-1C50D3E0579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t>DIGITAL ELECTRONICS</a:t>
            </a:r>
            <a:br>
              <a:rPr lang="en-US" sz="2800" dirty="0" smtClean="0"/>
            </a:br>
            <a:r>
              <a:rPr lang="en-US" sz="2800" dirty="0" smtClean="0"/>
              <a:t>Dr. R. THILAK KUMAR</a:t>
            </a:r>
            <a:endParaRPr lang="en-US" sz="2800" dirty="0"/>
          </a:p>
        </p:txBody>
      </p:sp>
      <p:sp>
        <p:nvSpPr>
          <p:cNvPr id="3" name="Subtitle 2"/>
          <p:cNvSpPr>
            <a:spLocks noGrp="1"/>
          </p:cNvSpPr>
          <p:nvPr>
            <p:ph type="subTitle" idx="1"/>
          </p:nvPr>
        </p:nvSpPr>
        <p:spPr/>
        <p:txBody>
          <a:bodyPr>
            <a:normAutofit lnSpcReduction="10000"/>
          </a:bodyPr>
          <a:lstStyle/>
          <a:p>
            <a:r>
              <a:rPr lang="en-US" dirty="0" smtClean="0">
                <a:solidFill>
                  <a:srgbClr val="FF0000"/>
                </a:solidFill>
              </a:rPr>
              <a:t>UNIT-1</a:t>
            </a:r>
          </a:p>
          <a:p>
            <a:r>
              <a:rPr lang="en-US" dirty="0" smtClean="0">
                <a:solidFill>
                  <a:srgbClr val="FF0000"/>
                </a:solidFill>
              </a:rPr>
              <a:t>DIGITAL FUNDAMENTALS &amp;</a:t>
            </a:r>
          </a:p>
          <a:p>
            <a:r>
              <a:rPr lang="en-US" dirty="0" smtClean="0">
                <a:solidFill>
                  <a:srgbClr val="FF0000"/>
                </a:solidFill>
              </a:rPr>
              <a:t> LOGIC GATES</a:t>
            </a:r>
            <a:endParaRPr lang="en-US" dirty="0">
              <a:solidFill>
                <a:srgbClr val="FF0000"/>
              </a:solidFill>
            </a:endParaRPr>
          </a:p>
        </p:txBody>
      </p:sp>
    </p:spTree>
    <p:extLst>
      <p:ext uri="{BB962C8B-B14F-4D97-AF65-F5344CB8AC3E}">
        <p14:creationId xmlns:p14="http://schemas.microsoft.com/office/powerpoint/2010/main" val="1771147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740616718"/>
              </p:ext>
            </p:extLst>
          </p:nvPr>
        </p:nvGraphicFramePr>
        <p:xfrm>
          <a:off x="1162050" y="2461101"/>
          <a:ext cx="6819900" cy="1981200"/>
        </p:xfrm>
        <a:graphic>
          <a:graphicData uri="http://schemas.openxmlformats.org/drawingml/2006/table">
            <a:tbl>
              <a:tblPr/>
              <a:tblGrid>
                <a:gridCol w="895350"/>
                <a:gridCol w="2771775"/>
                <a:gridCol w="3152775"/>
              </a:tblGrid>
              <a:tr h="0">
                <a:tc>
                  <a:txBody>
                    <a:bodyPr/>
                    <a:lstStyle/>
                    <a:p>
                      <a:pPr fontAlgn="t"/>
                      <a:r>
                        <a:rPr lang="en-US">
                          <a:effectLst/>
                        </a:rPr>
                        <a:t>Step</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Binary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Decimal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US">
                          <a:effectLst/>
                        </a:rPr>
                        <a:t>Step 1</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10101</a:t>
                      </a:r>
                      <a:r>
                        <a:rPr lang="en-US" baseline="-25000">
                          <a:effectLst/>
                        </a:rPr>
                        <a:t>2</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 × 2</a:t>
                      </a:r>
                      <a:r>
                        <a:rPr lang="en-US" baseline="30000">
                          <a:effectLst/>
                        </a:rPr>
                        <a:t>4</a:t>
                      </a:r>
                      <a:r>
                        <a:rPr lang="en-US">
                          <a:effectLst/>
                        </a:rPr>
                        <a:t>) + (0 × 2</a:t>
                      </a:r>
                      <a:r>
                        <a:rPr lang="en-US" baseline="30000">
                          <a:effectLst/>
                        </a:rPr>
                        <a:t>3</a:t>
                      </a:r>
                      <a:r>
                        <a:rPr lang="en-US">
                          <a:effectLst/>
                        </a:rPr>
                        <a:t>) + (1 × 2</a:t>
                      </a:r>
                      <a:r>
                        <a:rPr lang="en-US" baseline="30000">
                          <a:effectLst/>
                        </a:rPr>
                        <a:t>2</a:t>
                      </a:r>
                      <a:r>
                        <a:rPr lang="en-US">
                          <a:effectLst/>
                        </a:rPr>
                        <a:t>) + (0 × 2</a:t>
                      </a:r>
                      <a:r>
                        <a:rPr lang="en-US" baseline="30000">
                          <a:effectLst/>
                        </a:rPr>
                        <a:t>1</a:t>
                      </a:r>
                      <a:r>
                        <a:rPr lang="en-US">
                          <a:effectLst/>
                        </a:rPr>
                        <a:t>) + (1 × 2</a:t>
                      </a:r>
                      <a:r>
                        <a:rPr lang="en-US" baseline="30000">
                          <a:effectLst/>
                        </a:rPr>
                        <a:t>0</a:t>
                      </a:r>
                      <a:r>
                        <a:rPr lang="en-US">
                          <a:effectLst/>
                        </a:rPr>
                        <a:t>))</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2</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10101</a:t>
                      </a:r>
                      <a:r>
                        <a:rPr lang="en-US" baseline="-25000">
                          <a:effectLst/>
                        </a:rPr>
                        <a:t>2</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(16 + 0 + 4 + 0 + 1)</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10101</a:t>
                      </a:r>
                      <a:r>
                        <a:rPr lang="en-US" baseline="-25000">
                          <a:effectLst/>
                        </a:rPr>
                        <a:t>2</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21</a:t>
                      </a:r>
                      <a:r>
                        <a:rPr lang="en-US" baseline="-25000" dirty="0">
                          <a:effectLst/>
                        </a:rPr>
                        <a:t>10</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609600" y="1481807"/>
            <a:ext cx="76200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itchFamily="34" charset="0"/>
                <a:cs typeface="Arial" pitchFamily="34" charset="0"/>
              </a:rPr>
              <a:t>Example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Binary Number: 10101</a:t>
            </a:r>
            <a:r>
              <a:rPr kumimoji="0" lang="en-US" sz="900" b="0" i="0" u="none" strike="noStrike" cap="none" normalizeH="0" baseline="-30000" dirty="0" smtClean="0">
                <a:ln>
                  <a:noFill/>
                </a:ln>
                <a:solidFill>
                  <a:srgbClr val="000000"/>
                </a:solidFill>
                <a:effectLst/>
                <a:latin typeface="Arial" pitchFamily="34" charset="0"/>
                <a:cs typeface="Arial" pitchFamily="34" charset="0"/>
              </a:rPr>
              <a:t>2</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Calculating Decimal Equivalent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1371600" y="5638800"/>
            <a:ext cx="4456669" cy="369332"/>
          </a:xfrm>
          <a:prstGeom prst="rect">
            <a:avLst/>
          </a:prstGeom>
        </p:spPr>
        <p:txBody>
          <a:bodyPr wrap="none">
            <a:spAutoFit/>
          </a:bodyPr>
          <a:lstStyle/>
          <a:p>
            <a:r>
              <a:rPr kumimoji="0" lang="en-US" b="1" i="0" u="none" strike="noStrike" cap="none" normalizeH="0" baseline="0" dirty="0" smtClean="0">
                <a:ln>
                  <a:noFill/>
                </a:ln>
                <a:solidFill>
                  <a:srgbClr val="000000"/>
                </a:solidFill>
                <a:effectLst/>
                <a:latin typeface="Arial" pitchFamily="34" charset="0"/>
                <a:cs typeface="Arial" pitchFamily="34" charset="0"/>
              </a:rPr>
              <a:t>Note:</a:t>
            </a:r>
            <a:r>
              <a:rPr kumimoji="0" lang="en-US" b="0" i="0" u="none" strike="noStrike" cap="none" normalizeH="0" baseline="0" dirty="0" smtClean="0">
                <a:ln>
                  <a:noFill/>
                </a:ln>
                <a:solidFill>
                  <a:srgbClr val="000000"/>
                </a:solidFill>
                <a:effectLst/>
                <a:latin typeface="Arial" pitchFamily="34" charset="0"/>
                <a:cs typeface="Arial" pitchFamily="34" charset="0"/>
              </a:rPr>
              <a:t> 10101</a:t>
            </a:r>
            <a:r>
              <a:rPr kumimoji="0" lang="en-US" sz="1100" b="0" i="0" u="none" strike="noStrike" cap="none" normalizeH="0" baseline="-30000" dirty="0" smtClean="0">
                <a:ln>
                  <a:noFill/>
                </a:ln>
                <a:solidFill>
                  <a:srgbClr val="000000"/>
                </a:solidFill>
                <a:effectLst/>
                <a:latin typeface="Arial" pitchFamily="34" charset="0"/>
                <a:cs typeface="Arial" pitchFamily="34" charset="0"/>
              </a:rPr>
              <a:t>2</a:t>
            </a:r>
            <a:r>
              <a:rPr kumimoji="0" lang="en-US" b="0" i="0" u="none" strike="noStrike" cap="none" normalizeH="0" baseline="0" dirty="0" smtClean="0">
                <a:ln>
                  <a:noFill/>
                </a:ln>
                <a:solidFill>
                  <a:srgbClr val="000000"/>
                </a:solidFill>
                <a:effectLst/>
                <a:latin typeface="Arial" pitchFamily="34" charset="0"/>
                <a:cs typeface="Arial" pitchFamily="34" charset="0"/>
              </a:rPr>
              <a:t> is normally written as 10101</a:t>
            </a:r>
            <a:endParaRPr lang="en-US" dirty="0"/>
          </a:p>
        </p:txBody>
      </p:sp>
    </p:spTree>
    <p:extLst>
      <p:ext uri="{BB962C8B-B14F-4D97-AF65-F5344CB8AC3E}">
        <p14:creationId xmlns:p14="http://schemas.microsoft.com/office/powerpoint/2010/main" val="199051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Octal Number System</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Characteristics</a:t>
            </a:r>
            <a:endParaRPr lang="en-US" dirty="0"/>
          </a:p>
          <a:p>
            <a:r>
              <a:rPr lang="en-US" dirty="0"/>
              <a:t>Uses eight digits, 0,1,2,3,4,5,6,7.</a:t>
            </a:r>
          </a:p>
          <a:p>
            <a:r>
              <a:rPr lang="en-US" dirty="0"/>
              <a:t>Also called base 8 number system</a:t>
            </a:r>
          </a:p>
          <a:p>
            <a:r>
              <a:rPr lang="en-US" dirty="0"/>
              <a:t>Each position in an octal number represents a 0 power of the base (8). Example: 8</a:t>
            </a:r>
            <a:r>
              <a:rPr lang="en-US" baseline="30000" dirty="0"/>
              <a:t>0</a:t>
            </a:r>
            <a:endParaRPr lang="en-US" dirty="0"/>
          </a:p>
          <a:p>
            <a:r>
              <a:rPr lang="en-US" dirty="0"/>
              <a:t>Last position in an octal number represents an x power of the base (8). Example: 8</a:t>
            </a:r>
            <a:r>
              <a:rPr lang="en-US" baseline="30000" dirty="0"/>
              <a:t>x</a:t>
            </a:r>
            <a:r>
              <a:rPr lang="en-US" dirty="0"/>
              <a:t> where x represents the last position - 1.</a:t>
            </a:r>
          </a:p>
          <a:p>
            <a:endParaRPr lang="en-US" dirty="0"/>
          </a:p>
        </p:txBody>
      </p:sp>
    </p:spTree>
    <p:extLst>
      <p:ext uri="{BB962C8B-B14F-4D97-AF65-F5344CB8AC3E}">
        <p14:creationId xmlns:p14="http://schemas.microsoft.com/office/powerpoint/2010/main" val="2711214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0834525"/>
              </p:ext>
            </p:extLst>
          </p:nvPr>
        </p:nvGraphicFramePr>
        <p:xfrm>
          <a:off x="819150" y="2514600"/>
          <a:ext cx="6819900" cy="2255520"/>
        </p:xfrm>
        <a:graphic>
          <a:graphicData uri="http://schemas.openxmlformats.org/drawingml/2006/table">
            <a:tbl>
              <a:tblPr/>
              <a:tblGrid>
                <a:gridCol w="819150"/>
                <a:gridCol w="2847975"/>
                <a:gridCol w="3152775"/>
              </a:tblGrid>
              <a:tr h="0">
                <a:tc>
                  <a:txBody>
                    <a:bodyPr/>
                    <a:lstStyle/>
                    <a:p>
                      <a:pPr fontAlgn="t"/>
                      <a:r>
                        <a:rPr lang="en-US" dirty="0">
                          <a:effectLst/>
                        </a:rPr>
                        <a:t>Step</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Octal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Decimal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US">
                          <a:effectLst/>
                        </a:rPr>
                        <a:t>Step 1</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12570</a:t>
                      </a:r>
                      <a:r>
                        <a:rPr lang="en-US" baseline="-25000">
                          <a:effectLst/>
                        </a:rPr>
                        <a:t>8</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((1 × 8</a:t>
                      </a:r>
                      <a:r>
                        <a:rPr lang="en-US" baseline="30000" dirty="0">
                          <a:effectLst/>
                        </a:rPr>
                        <a:t>4</a:t>
                      </a:r>
                      <a:r>
                        <a:rPr lang="en-US" dirty="0">
                          <a:effectLst/>
                        </a:rPr>
                        <a:t>) + (2 × 8</a:t>
                      </a:r>
                      <a:r>
                        <a:rPr lang="en-US" baseline="30000" dirty="0">
                          <a:effectLst/>
                        </a:rPr>
                        <a:t>3</a:t>
                      </a:r>
                      <a:r>
                        <a:rPr lang="en-US" dirty="0">
                          <a:effectLst/>
                        </a:rPr>
                        <a:t>) + (5 × 8</a:t>
                      </a:r>
                      <a:r>
                        <a:rPr lang="en-US" baseline="30000" dirty="0">
                          <a:effectLst/>
                        </a:rPr>
                        <a:t>2</a:t>
                      </a:r>
                      <a:r>
                        <a:rPr lang="en-US" dirty="0">
                          <a:effectLst/>
                        </a:rPr>
                        <a:t>) + (7 × 8</a:t>
                      </a:r>
                      <a:r>
                        <a:rPr lang="en-US" baseline="30000" dirty="0">
                          <a:effectLst/>
                        </a:rPr>
                        <a:t>1</a:t>
                      </a:r>
                      <a:r>
                        <a:rPr lang="en-US" dirty="0">
                          <a:effectLst/>
                        </a:rPr>
                        <a:t>) + (0 × 8</a:t>
                      </a:r>
                      <a:r>
                        <a:rPr lang="en-US" baseline="30000" dirty="0">
                          <a:effectLst/>
                        </a:rPr>
                        <a:t>0</a:t>
                      </a:r>
                      <a:r>
                        <a:rPr lang="en-US" dirty="0">
                          <a:effectLst/>
                        </a:rPr>
                        <a:t>))</a:t>
                      </a:r>
                      <a:r>
                        <a:rPr lang="en-US" baseline="-25000" dirty="0">
                          <a:effectLst/>
                        </a:rPr>
                        <a:t>10</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2</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12570</a:t>
                      </a:r>
                      <a:r>
                        <a:rPr lang="en-US" baseline="-25000">
                          <a:effectLst/>
                        </a:rPr>
                        <a:t>8</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(4096 + 1024 + 320 + 56 + 0)</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12570</a:t>
                      </a:r>
                      <a:r>
                        <a:rPr lang="en-US" baseline="-25000">
                          <a:effectLst/>
                        </a:rPr>
                        <a:t>8</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5496</a:t>
                      </a:r>
                      <a:r>
                        <a:rPr lang="en-US" baseline="-25000" dirty="0">
                          <a:effectLst/>
                        </a:rPr>
                        <a:t>10</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04800" y="1497940"/>
            <a:ext cx="7848600"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itchFamily="34" charset="0"/>
                <a:cs typeface="Arial" pitchFamily="34" charset="0"/>
              </a:rPr>
              <a:t>Example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Octal Number − 12570</a:t>
            </a:r>
            <a:r>
              <a:rPr kumimoji="0" lang="en-US" sz="900" b="0" i="0" u="none" strike="noStrike" cap="none" normalizeH="0" baseline="-30000" dirty="0" smtClean="0">
                <a:ln>
                  <a:noFill/>
                </a:ln>
                <a:solidFill>
                  <a:srgbClr val="000000"/>
                </a:solidFill>
                <a:effectLst/>
                <a:latin typeface="Arial" pitchFamily="34" charset="0"/>
                <a:cs typeface="Arial" pitchFamily="34" charset="0"/>
              </a:rPr>
              <a:t>8</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Calculating Decimal Equivalent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133600" y="5638800"/>
            <a:ext cx="4520789" cy="369332"/>
          </a:xfrm>
          <a:prstGeom prst="rect">
            <a:avLst/>
          </a:prstGeom>
        </p:spPr>
        <p:txBody>
          <a:bodyPr wrap="none">
            <a:spAutoFit/>
          </a:bodyPr>
          <a:lstStyle/>
          <a:p>
            <a:pPr lvl="0" algn="just" eaLnBrk="0" fontAlgn="base" hangingPunct="0">
              <a:spcBef>
                <a:spcPct val="0"/>
              </a:spcBef>
              <a:spcAft>
                <a:spcPct val="0"/>
              </a:spcAft>
            </a:pPr>
            <a:r>
              <a:rPr kumimoji="0" lang="en-US" b="1" i="0" u="none" strike="noStrike" cap="none" normalizeH="0" baseline="0" dirty="0" smtClean="0">
                <a:ln>
                  <a:noFill/>
                </a:ln>
                <a:solidFill>
                  <a:srgbClr val="000000"/>
                </a:solidFill>
                <a:effectLst/>
                <a:latin typeface="Arial" pitchFamily="34" charset="0"/>
                <a:cs typeface="Arial" pitchFamily="34" charset="0"/>
              </a:rPr>
              <a:t>Note:</a:t>
            </a:r>
            <a:r>
              <a:rPr kumimoji="0" lang="en-US" b="0" i="0" u="none" strike="noStrike" cap="none" normalizeH="0" baseline="0" dirty="0" smtClean="0">
                <a:ln>
                  <a:noFill/>
                </a:ln>
                <a:solidFill>
                  <a:srgbClr val="000000"/>
                </a:solidFill>
                <a:effectLst/>
                <a:latin typeface="Arial" pitchFamily="34" charset="0"/>
                <a:cs typeface="Arial" pitchFamily="34" charset="0"/>
              </a:rPr>
              <a:t> 12570</a:t>
            </a:r>
            <a:r>
              <a:rPr kumimoji="0" lang="en-US" sz="1100" b="0" i="0" u="none" strike="noStrike" cap="none" normalizeH="0" baseline="-30000" dirty="0" smtClean="0">
                <a:ln>
                  <a:noFill/>
                </a:ln>
                <a:solidFill>
                  <a:srgbClr val="000000"/>
                </a:solidFill>
                <a:effectLst/>
                <a:latin typeface="Arial" pitchFamily="34" charset="0"/>
                <a:cs typeface="Arial" pitchFamily="34" charset="0"/>
              </a:rPr>
              <a:t>8</a:t>
            </a:r>
            <a:r>
              <a:rPr kumimoji="0" lang="en-US" b="0" i="0" u="none" strike="noStrike" cap="none" normalizeH="0" baseline="0" dirty="0" smtClean="0">
                <a:ln>
                  <a:noFill/>
                </a:ln>
                <a:solidFill>
                  <a:srgbClr val="000000"/>
                </a:solidFill>
                <a:effectLst/>
                <a:latin typeface="Arial" pitchFamily="34" charset="0"/>
                <a:cs typeface="Arial" pitchFamily="34" charset="0"/>
              </a:rPr>
              <a:t> is normally written as 12570.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44621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Hexadecimal Number System</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Characteristics</a:t>
            </a:r>
            <a:endParaRPr lang="en-US" dirty="0"/>
          </a:p>
          <a:p>
            <a:r>
              <a:rPr lang="en-US" dirty="0"/>
              <a:t>Uses 10 digits and 6 letters, 0,1,2,3,4,5,6,7,8,9,A,B,C,D,E,F.</a:t>
            </a:r>
          </a:p>
          <a:p>
            <a:r>
              <a:rPr lang="en-US" dirty="0"/>
              <a:t>Letters represents numbers starting from 10. A = 10, B = 11, C = 12, D = 13, E = 14, F = 15.</a:t>
            </a:r>
          </a:p>
          <a:p>
            <a:r>
              <a:rPr lang="en-US" dirty="0"/>
              <a:t>Also called base 16 number system.</a:t>
            </a:r>
          </a:p>
          <a:p>
            <a:r>
              <a:rPr lang="en-US" dirty="0"/>
              <a:t>Each position in a hexadecimal number represents a 0 power of the base (16). Example 16</a:t>
            </a:r>
            <a:r>
              <a:rPr lang="en-US" baseline="30000" dirty="0"/>
              <a:t>0</a:t>
            </a:r>
            <a:r>
              <a:rPr lang="en-US" dirty="0"/>
              <a:t>.</a:t>
            </a:r>
          </a:p>
          <a:p>
            <a:r>
              <a:rPr lang="en-US" dirty="0"/>
              <a:t>Last position in a hexadecimal number represents an x power of the base (16). Example 16</a:t>
            </a:r>
            <a:r>
              <a:rPr lang="en-US" baseline="30000" dirty="0"/>
              <a:t>x</a:t>
            </a:r>
            <a:r>
              <a:rPr lang="en-US" dirty="0"/>
              <a:t> where x represents the last position - 1.</a:t>
            </a:r>
          </a:p>
          <a:p>
            <a:endParaRPr lang="en-US" dirty="0"/>
          </a:p>
        </p:txBody>
      </p:sp>
    </p:spTree>
    <p:extLst>
      <p:ext uri="{BB962C8B-B14F-4D97-AF65-F5344CB8AC3E}">
        <p14:creationId xmlns:p14="http://schemas.microsoft.com/office/powerpoint/2010/main" val="1921383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exadecimal ends at F. We're in the endgame. : MrRob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990600"/>
            <a:ext cx="5753100" cy="4838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372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6558573"/>
              </p:ext>
            </p:extLst>
          </p:nvPr>
        </p:nvGraphicFramePr>
        <p:xfrm>
          <a:off x="1162050" y="2110581"/>
          <a:ext cx="6819900" cy="3230880"/>
        </p:xfrm>
        <a:graphic>
          <a:graphicData uri="http://schemas.openxmlformats.org/drawingml/2006/table">
            <a:tbl>
              <a:tblPr/>
              <a:tblGrid>
                <a:gridCol w="971550"/>
                <a:gridCol w="2695575"/>
                <a:gridCol w="3152775"/>
              </a:tblGrid>
              <a:tr h="0">
                <a:tc>
                  <a:txBody>
                    <a:bodyPr/>
                    <a:lstStyle/>
                    <a:p>
                      <a:pPr fontAlgn="t"/>
                      <a:r>
                        <a:rPr lang="en-US" dirty="0">
                          <a:effectLst/>
                        </a:rPr>
                        <a:t>Step</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Hexadecimal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US">
                          <a:effectLst/>
                        </a:rPr>
                        <a:t>Decimal Number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US">
                          <a:effectLst/>
                        </a:rPr>
                        <a:t>Step 1</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19FDE</a:t>
                      </a:r>
                      <a:r>
                        <a:rPr lang="en-US" baseline="-25000">
                          <a:effectLst/>
                        </a:rPr>
                        <a:t>16</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 × 16</a:t>
                      </a:r>
                      <a:r>
                        <a:rPr lang="en-US" baseline="30000">
                          <a:effectLst/>
                        </a:rPr>
                        <a:t>4</a:t>
                      </a:r>
                      <a:r>
                        <a:rPr lang="en-US">
                          <a:effectLst/>
                        </a:rPr>
                        <a:t>) + (9 × 16</a:t>
                      </a:r>
                      <a:r>
                        <a:rPr lang="en-US" baseline="30000">
                          <a:effectLst/>
                        </a:rPr>
                        <a:t>3</a:t>
                      </a:r>
                      <a:r>
                        <a:rPr lang="en-US">
                          <a:effectLst/>
                        </a:rPr>
                        <a:t>) + (F × 16</a:t>
                      </a:r>
                      <a:r>
                        <a:rPr lang="en-US" baseline="30000">
                          <a:effectLst/>
                        </a:rPr>
                        <a:t>2</a:t>
                      </a:r>
                      <a:r>
                        <a:rPr lang="en-US">
                          <a:effectLst/>
                        </a:rPr>
                        <a:t>) + (D × 16</a:t>
                      </a:r>
                      <a:r>
                        <a:rPr lang="en-US" baseline="30000">
                          <a:effectLst/>
                        </a:rPr>
                        <a:t>1</a:t>
                      </a:r>
                      <a:r>
                        <a:rPr lang="en-US">
                          <a:effectLst/>
                        </a:rPr>
                        <a:t>) + (E × 16</a:t>
                      </a:r>
                      <a:r>
                        <a:rPr lang="en-US" baseline="30000">
                          <a:effectLst/>
                        </a:rPr>
                        <a:t>0</a:t>
                      </a:r>
                      <a:r>
                        <a:rPr lang="en-US">
                          <a:effectLst/>
                        </a:rPr>
                        <a:t>))</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2</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19FDE</a:t>
                      </a:r>
                      <a:r>
                        <a:rPr lang="en-US" baseline="-25000">
                          <a:effectLst/>
                        </a:rPr>
                        <a:t>16</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 × 16</a:t>
                      </a:r>
                      <a:r>
                        <a:rPr lang="en-US" baseline="30000">
                          <a:effectLst/>
                        </a:rPr>
                        <a:t>4</a:t>
                      </a:r>
                      <a:r>
                        <a:rPr lang="en-US">
                          <a:effectLst/>
                        </a:rPr>
                        <a:t>) + (9 × 16</a:t>
                      </a:r>
                      <a:r>
                        <a:rPr lang="en-US" baseline="30000">
                          <a:effectLst/>
                        </a:rPr>
                        <a:t>3</a:t>
                      </a:r>
                      <a:r>
                        <a:rPr lang="en-US">
                          <a:effectLst/>
                        </a:rPr>
                        <a:t>) + (15 × 16</a:t>
                      </a:r>
                      <a:r>
                        <a:rPr lang="en-US" baseline="30000">
                          <a:effectLst/>
                        </a:rPr>
                        <a:t>2</a:t>
                      </a:r>
                      <a:r>
                        <a:rPr lang="en-US">
                          <a:effectLst/>
                        </a:rPr>
                        <a:t>) + (13 × 16</a:t>
                      </a:r>
                      <a:r>
                        <a:rPr lang="en-US" baseline="30000">
                          <a:effectLst/>
                        </a:rPr>
                        <a:t>1</a:t>
                      </a:r>
                      <a:r>
                        <a:rPr lang="en-US">
                          <a:effectLst/>
                        </a:rPr>
                        <a:t>) + (14 × 16</a:t>
                      </a:r>
                      <a:r>
                        <a:rPr lang="en-US" baseline="30000">
                          <a:effectLst/>
                        </a:rPr>
                        <a:t>0</a:t>
                      </a:r>
                      <a:r>
                        <a:rPr lang="en-US">
                          <a:effectLst/>
                        </a:rPr>
                        <a:t>))</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3</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19FDE</a:t>
                      </a:r>
                      <a:r>
                        <a:rPr lang="en-US" baseline="-25000">
                          <a:effectLst/>
                        </a:rPr>
                        <a:t>16</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a:effectLst/>
                        </a:rPr>
                        <a:t>(65536 + 36864 + 3840 + 208 + 14)</a:t>
                      </a:r>
                      <a:r>
                        <a:rPr lang="en-US" baseline="-25000">
                          <a:effectLst/>
                        </a:rPr>
                        <a:t>10</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US">
                          <a:effectLst/>
                        </a:rPr>
                        <a:t>Step 4</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19FDE</a:t>
                      </a:r>
                      <a:r>
                        <a:rPr lang="en-US" baseline="-25000" dirty="0">
                          <a:effectLst/>
                        </a:rPr>
                        <a:t>16</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dirty="0">
                          <a:effectLst/>
                        </a:rPr>
                        <a:t>106462</a:t>
                      </a:r>
                      <a:r>
                        <a:rPr lang="en-US" baseline="-25000" dirty="0">
                          <a:effectLst/>
                        </a:rPr>
                        <a:t>10</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152400" y="1351660"/>
            <a:ext cx="7772400" cy="846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chemeClr val="tx1"/>
                </a:solidFill>
                <a:effectLst/>
                <a:latin typeface="Arial" pitchFamily="34" charset="0"/>
                <a:cs typeface="Arial" pitchFamily="34" charset="0"/>
              </a:rPr>
              <a:t>Example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Hexadecimal Number: 19FDE</a:t>
            </a:r>
            <a:r>
              <a:rPr kumimoji="0" lang="en-US" sz="900" b="0" i="0" u="none" strike="noStrike" cap="none" normalizeH="0" baseline="-30000" dirty="0" smtClean="0">
                <a:ln>
                  <a:noFill/>
                </a:ln>
                <a:solidFill>
                  <a:srgbClr val="000000"/>
                </a:solidFill>
                <a:effectLst/>
                <a:latin typeface="Arial" pitchFamily="34" charset="0"/>
                <a:cs typeface="Arial" pitchFamily="34" charset="0"/>
              </a:rPr>
              <a:t>16</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Calculating Decimal Equivalent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2133600" y="5791200"/>
            <a:ext cx="5486400" cy="369332"/>
          </a:xfrm>
          <a:prstGeom prst="rect">
            <a:avLst/>
          </a:prstGeom>
        </p:spPr>
        <p:txBody>
          <a:bodyPr wrap="square">
            <a:spAutoFit/>
          </a:bodyPr>
          <a:lstStyle/>
          <a:p>
            <a:r>
              <a:rPr kumimoji="0" lang="en-US" b="1" i="0" u="none" strike="noStrike" cap="none" normalizeH="0" baseline="0" dirty="0" smtClean="0">
                <a:ln>
                  <a:noFill/>
                </a:ln>
                <a:solidFill>
                  <a:srgbClr val="000000"/>
                </a:solidFill>
                <a:effectLst/>
                <a:latin typeface="Arial" pitchFamily="34" charset="0"/>
                <a:cs typeface="Arial" pitchFamily="34" charset="0"/>
              </a:rPr>
              <a:t>Note −</a:t>
            </a:r>
            <a:r>
              <a:rPr kumimoji="0" lang="en-US" b="0" i="0" u="none" strike="noStrike" cap="none" normalizeH="0" baseline="0" dirty="0" smtClean="0">
                <a:ln>
                  <a:noFill/>
                </a:ln>
                <a:solidFill>
                  <a:srgbClr val="000000"/>
                </a:solidFill>
                <a:effectLst/>
                <a:latin typeface="Arial" pitchFamily="34" charset="0"/>
                <a:cs typeface="Arial" pitchFamily="34" charset="0"/>
              </a:rPr>
              <a:t> 19FDE</a:t>
            </a:r>
            <a:r>
              <a:rPr kumimoji="0" lang="en-US" sz="1100" b="0" i="0" u="none" strike="noStrike" cap="none" normalizeH="0" baseline="-30000" dirty="0" smtClean="0">
                <a:ln>
                  <a:noFill/>
                </a:ln>
                <a:solidFill>
                  <a:srgbClr val="000000"/>
                </a:solidFill>
                <a:effectLst/>
                <a:latin typeface="Arial" pitchFamily="34" charset="0"/>
                <a:cs typeface="Arial" pitchFamily="34" charset="0"/>
              </a:rPr>
              <a:t>16</a:t>
            </a:r>
            <a:r>
              <a:rPr kumimoji="0" lang="en-US" b="0" i="0" u="none" strike="noStrike" cap="none" normalizeH="0" baseline="0" dirty="0" smtClean="0">
                <a:ln>
                  <a:noFill/>
                </a:ln>
                <a:solidFill>
                  <a:srgbClr val="000000"/>
                </a:solidFill>
                <a:effectLst/>
                <a:latin typeface="Arial" pitchFamily="34" charset="0"/>
                <a:cs typeface="Arial" pitchFamily="34" charset="0"/>
              </a:rPr>
              <a:t> is normally written as 19FDE</a:t>
            </a:r>
            <a:endParaRPr lang="en-US" dirty="0"/>
          </a:p>
        </p:txBody>
      </p:sp>
    </p:spTree>
    <p:extLst>
      <p:ext uri="{BB962C8B-B14F-4D97-AF65-F5344CB8AC3E}">
        <p14:creationId xmlns:p14="http://schemas.microsoft.com/office/powerpoint/2010/main" val="159205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Decimal fraction</a:t>
            </a:r>
            <a:endParaRPr lang="en-US" dirty="0"/>
          </a:p>
        </p:txBody>
      </p:sp>
      <p:sp>
        <p:nvSpPr>
          <p:cNvPr id="5" name="Content Placeholder 4"/>
          <p:cNvSpPr>
            <a:spLocks noGrp="1"/>
          </p:cNvSpPr>
          <p:nvPr>
            <p:ph sz="half" idx="1"/>
          </p:nvPr>
        </p:nvSpPr>
        <p:spPr/>
        <p:txBody>
          <a:bodyPr>
            <a:normAutofit/>
          </a:bodyPr>
          <a:lstStyle/>
          <a:p>
            <a:pPr algn="just"/>
            <a:r>
              <a:rPr lang="en-US" sz="2400" dirty="0" smtClean="0"/>
              <a:t>To the right of the decimal point, the digit 1 has a weight 0.1 (1/10), the digit 2 has a weight of 0.01 (1/100) and the digit 5 has a weight of 0.001(1/1000)</a:t>
            </a:r>
            <a:endParaRPr lang="en-US" sz="2400" dirty="0"/>
          </a:p>
        </p:txBody>
      </p:sp>
      <p:sp>
        <p:nvSpPr>
          <p:cNvPr id="7" name="AutoShape 2" descr="How to Convert a Number from Decimal to IEEE 754 Floating Point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2286000"/>
            <a:ext cx="3686943"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6822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2425" y="2592388"/>
            <a:ext cx="33591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872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fraction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sz="2400" dirty="0"/>
              <a:t>The binary numbering system is a base-2 numbering system which contains only two digits, a “0” or a “1”. Thus each digit of a binary number can take the “0” or the “1” value with the position of the 0 or 1 </a:t>
            </a:r>
            <a:r>
              <a:rPr lang="en-US" sz="2400" dirty="0" smtClean="0"/>
              <a:t>indicating </a:t>
            </a:r>
            <a:r>
              <a:rPr lang="en-US" sz="2400" dirty="0"/>
              <a:t>its value or </a:t>
            </a:r>
            <a:r>
              <a:rPr lang="en-US" sz="2400" dirty="0" smtClean="0"/>
              <a:t>weighting.</a:t>
            </a:r>
          </a:p>
          <a:p>
            <a:pPr algn="just"/>
            <a:r>
              <a:rPr lang="en-US" sz="2400" dirty="0"/>
              <a:t>Similar to decimal fractions, binary numbers can also be represented as unsigned fractional numbers by placing the binary digits to the right of the decimal point or in this case, binary point. Thus all the fractional digits to the right of the binary point have respective weightings which are negative powers of two, creating a binary fraction. In other words, the powers of 2 are negative.</a:t>
            </a:r>
          </a:p>
          <a:p>
            <a:pPr algn="just"/>
            <a:r>
              <a:rPr lang="en-US" sz="2400" dirty="0"/>
              <a:t>So for the fractional binary numbers to the right of the binary point, the weight of each digit becomes more negative giving: 2</a:t>
            </a:r>
            <a:r>
              <a:rPr lang="en-US" sz="2400" baseline="30000" dirty="0"/>
              <a:t>-1</a:t>
            </a:r>
            <a:r>
              <a:rPr lang="en-US" sz="2400" dirty="0"/>
              <a:t>, 2</a:t>
            </a:r>
            <a:r>
              <a:rPr lang="en-US" sz="2400" baseline="30000" dirty="0"/>
              <a:t>-2</a:t>
            </a:r>
            <a:r>
              <a:rPr lang="en-US" sz="2400" dirty="0"/>
              <a:t>, 2</a:t>
            </a:r>
            <a:r>
              <a:rPr lang="en-US" sz="2400" baseline="30000" dirty="0"/>
              <a:t>-3</a:t>
            </a:r>
            <a:r>
              <a:rPr lang="en-US" sz="2400" dirty="0"/>
              <a:t>, 2</a:t>
            </a:r>
            <a:r>
              <a:rPr lang="en-US" sz="2400" baseline="30000" dirty="0"/>
              <a:t>-4</a:t>
            </a:r>
            <a:r>
              <a:rPr lang="en-US" sz="2400" dirty="0"/>
              <a:t>, and so on as shown.</a:t>
            </a:r>
          </a:p>
          <a:p>
            <a:pPr algn="just"/>
            <a:endParaRPr lang="en-US" dirty="0"/>
          </a:p>
        </p:txBody>
      </p:sp>
    </p:spTree>
    <p:extLst>
      <p:ext uri="{BB962C8B-B14F-4D97-AF65-F5344CB8AC3E}">
        <p14:creationId xmlns:p14="http://schemas.microsoft.com/office/powerpoint/2010/main" val="32610820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5122" name="Picture 2" descr="binary fra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674" y="1905000"/>
            <a:ext cx="2819400" cy="425133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dirty="0" smtClean="0"/>
              <a:t>Binary fractions</a:t>
            </a:r>
            <a:endParaRPr lang="en-US" dirty="0"/>
          </a:p>
        </p:txBody>
      </p:sp>
    </p:spTree>
    <p:extLst>
      <p:ext uri="{BB962C8B-B14F-4D97-AF65-F5344CB8AC3E}">
        <p14:creationId xmlns:p14="http://schemas.microsoft.com/office/powerpoint/2010/main" val="32315869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systems</a:t>
            </a:r>
            <a:endParaRPr lang="en-US" dirty="0"/>
          </a:p>
        </p:txBody>
      </p:sp>
      <p:sp>
        <p:nvSpPr>
          <p:cNvPr id="3" name="Content Placeholder 2"/>
          <p:cNvSpPr>
            <a:spLocks noGrp="1"/>
          </p:cNvSpPr>
          <p:nvPr>
            <p:ph idx="1"/>
          </p:nvPr>
        </p:nvSpPr>
        <p:spPr/>
        <p:txBody>
          <a:bodyPr/>
          <a:lstStyle/>
          <a:p>
            <a:r>
              <a:rPr lang="en-US" dirty="0" smtClean="0"/>
              <a:t>Decimal</a:t>
            </a:r>
          </a:p>
          <a:p>
            <a:r>
              <a:rPr lang="en-US" dirty="0" smtClean="0"/>
              <a:t>Binary</a:t>
            </a:r>
          </a:p>
          <a:p>
            <a:r>
              <a:rPr lang="en-US" dirty="0" smtClean="0"/>
              <a:t>Octal</a:t>
            </a:r>
          </a:p>
          <a:p>
            <a:r>
              <a:rPr lang="en-US" dirty="0" smtClean="0"/>
              <a:t>Hexadecimal</a:t>
            </a:r>
            <a:endParaRPr lang="en-US" dirty="0"/>
          </a:p>
        </p:txBody>
      </p:sp>
    </p:spTree>
    <p:extLst>
      <p:ext uri="{BB962C8B-B14F-4D97-AF65-F5344CB8AC3E}">
        <p14:creationId xmlns:p14="http://schemas.microsoft.com/office/powerpoint/2010/main" val="182145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http://www.virtualmv.com/virtualMe/vMe_mv/v2/v2com/v2gr/v2gr_da/nsbinfr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514600"/>
            <a:ext cx="3600450" cy="1857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852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914400" y="2133600"/>
            <a:ext cx="6477000" cy="2585323"/>
          </a:xfrm>
          <a:prstGeom prst="rect">
            <a:avLst/>
          </a:prstGeom>
        </p:spPr>
        <p:txBody>
          <a:bodyPr wrap="square">
            <a:spAutoFit/>
          </a:bodyPr>
          <a:lstStyle/>
          <a:p>
            <a:r>
              <a:rPr lang="en-US" dirty="0"/>
              <a:t>Now lets suppose we have the following binary number of: 1101.01112, what will be its decimal number equivalent.</a:t>
            </a:r>
          </a:p>
          <a:p>
            <a:endParaRPr lang="en-US" dirty="0"/>
          </a:p>
          <a:p>
            <a:r>
              <a:rPr lang="en-US" dirty="0"/>
              <a:t>1101.0111 = (1×2</a:t>
            </a:r>
            <a:r>
              <a:rPr lang="en-US" baseline="30000" dirty="0"/>
              <a:t>3</a:t>
            </a:r>
            <a:r>
              <a:rPr lang="en-US" dirty="0"/>
              <a:t>) + (1×2</a:t>
            </a:r>
            <a:r>
              <a:rPr lang="en-US" baseline="30000" dirty="0"/>
              <a:t>2</a:t>
            </a:r>
            <a:r>
              <a:rPr lang="en-US" dirty="0"/>
              <a:t>) + (0×2</a:t>
            </a:r>
            <a:r>
              <a:rPr lang="en-US" baseline="30000" dirty="0"/>
              <a:t>1</a:t>
            </a:r>
            <a:r>
              <a:rPr lang="en-US" dirty="0"/>
              <a:t>) + (1×2</a:t>
            </a:r>
            <a:r>
              <a:rPr lang="en-US" baseline="30000" dirty="0"/>
              <a:t>0</a:t>
            </a:r>
            <a:r>
              <a:rPr lang="en-US" dirty="0"/>
              <a:t>) + (0×2</a:t>
            </a:r>
            <a:r>
              <a:rPr lang="en-US" baseline="30000" dirty="0"/>
              <a:t>-1</a:t>
            </a:r>
            <a:r>
              <a:rPr lang="en-US" dirty="0"/>
              <a:t>) + (1×2</a:t>
            </a:r>
            <a:r>
              <a:rPr lang="en-US" baseline="30000" dirty="0"/>
              <a:t>-2</a:t>
            </a:r>
            <a:r>
              <a:rPr lang="en-US" dirty="0"/>
              <a:t>) + (1×2</a:t>
            </a:r>
            <a:r>
              <a:rPr lang="en-US" baseline="30000" dirty="0"/>
              <a:t>-3</a:t>
            </a:r>
            <a:r>
              <a:rPr lang="en-US" dirty="0"/>
              <a:t>) + (1×2</a:t>
            </a:r>
            <a:r>
              <a:rPr lang="en-US" baseline="30000" dirty="0"/>
              <a:t>-4</a:t>
            </a:r>
            <a:r>
              <a:rPr lang="en-US" dirty="0"/>
              <a:t>)</a:t>
            </a:r>
          </a:p>
          <a:p>
            <a:endParaRPr lang="en-US" dirty="0"/>
          </a:p>
          <a:p>
            <a:r>
              <a:rPr lang="en-US" dirty="0"/>
              <a:t> = 8 + 4 + 0  + 1 + 0 + 1/4 + 1/8  + 1/16</a:t>
            </a:r>
          </a:p>
          <a:p>
            <a:endParaRPr lang="en-US" dirty="0"/>
          </a:p>
          <a:p>
            <a:r>
              <a:rPr lang="en-US" dirty="0"/>
              <a:t> = 8 + 4 + 0  + 1 + 0 + 0.25 + 0.125  + 0.0625 = 13.437510</a:t>
            </a:r>
          </a:p>
        </p:txBody>
      </p:sp>
    </p:spTree>
    <p:extLst>
      <p:ext uri="{BB962C8B-B14F-4D97-AF65-F5344CB8AC3E}">
        <p14:creationId xmlns:p14="http://schemas.microsoft.com/office/powerpoint/2010/main" val="3599727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Decimal to binary conversion</a:t>
            </a:r>
            <a:endParaRPr lang="en-US" dirty="0"/>
          </a:p>
        </p:txBody>
      </p:sp>
      <p:sp>
        <p:nvSpPr>
          <p:cNvPr id="3" name="Content Placeholder 2"/>
          <p:cNvSpPr>
            <a:spLocks noGrp="1"/>
          </p:cNvSpPr>
          <p:nvPr>
            <p:ph idx="1"/>
          </p:nvPr>
        </p:nvSpPr>
        <p:spPr/>
        <p:txBody>
          <a:bodyPr/>
          <a:lstStyle/>
          <a:p>
            <a:pPr algn="just"/>
            <a:r>
              <a:rPr lang="en-US" dirty="0" smtClean="0"/>
              <a:t>A decimal like 19 can be converted into binary by repeatedly dividing the number by 2 and collecting the remainders (double dabble method)</a:t>
            </a:r>
          </a:p>
          <a:p>
            <a:r>
              <a:rPr lang="en-US" dirty="0" smtClean="0"/>
              <a:t>2 19</a:t>
            </a:r>
          </a:p>
          <a:p>
            <a:pPr marL="0" indent="0">
              <a:buNone/>
            </a:pPr>
            <a:r>
              <a:rPr lang="en-US" dirty="0"/>
              <a:t> </a:t>
            </a:r>
            <a:r>
              <a:rPr lang="en-US" dirty="0" smtClean="0"/>
              <a:t>   2  9 –      1	LSB</a:t>
            </a:r>
          </a:p>
          <a:p>
            <a:pPr marL="0" indent="0">
              <a:buNone/>
            </a:pPr>
            <a:r>
              <a:rPr lang="en-US" dirty="0"/>
              <a:t> </a:t>
            </a:r>
            <a:r>
              <a:rPr lang="en-US" dirty="0" smtClean="0"/>
              <a:t>      2  4 –   1</a:t>
            </a:r>
          </a:p>
          <a:p>
            <a:pPr marL="0" indent="0">
              <a:buNone/>
            </a:pPr>
            <a:r>
              <a:rPr lang="en-US" dirty="0"/>
              <a:t> </a:t>
            </a:r>
            <a:r>
              <a:rPr lang="en-US" dirty="0" smtClean="0"/>
              <a:t>       2   2 – 0</a:t>
            </a:r>
          </a:p>
          <a:p>
            <a:pPr marL="0" indent="0">
              <a:buNone/>
            </a:pPr>
            <a:r>
              <a:rPr lang="en-US" dirty="0"/>
              <a:t> </a:t>
            </a:r>
            <a:r>
              <a:rPr lang="en-US" dirty="0" smtClean="0"/>
              <a:t>         2  1 -0</a:t>
            </a:r>
          </a:p>
          <a:p>
            <a:pPr marL="0" indent="0">
              <a:buNone/>
            </a:pPr>
            <a:r>
              <a:rPr lang="en-US" dirty="0" smtClean="0"/>
              <a:t>              0 -1	MSB</a:t>
            </a:r>
          </a:p>
        </p:txBody>
      </p:sp>
      <p:grpSp>
        <p:nvGrpSpPr>
          <p:cNvPr id="26" name="Group 25"/>
          <p:cNvGrpSpPr/>
          <p:nvPr/>
        </p:nvGrpSpPr>
        <p:grpSpPr>
          <a:xfrm>
            <a:off x="1079263" y="3352800"/>
            <a:ext cx="1054337" cy="2286000"/>
            <a:chOff x="1079263" y="3352800"/>
            <a:chExt cx="1054337" cy="2286000"/>
          </a:xfrm>
        </p:grpSpPr>
        <p:cxnSp>
          <p:nvCxnSpPr>
            <p:cNvPr id="5" name="Straight Connector 4"/>
            <p:cNvCxnSpPr/>
            <p:nvPr/>
          </p:nvCxnSpPr>
          <p:spPr>
            <a:xfrm>
              <a:off x="1079263" y="33528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104900" y="37338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272255" y="37338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72255" y="4191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467028" y="41910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485900" y="47244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647558" y="47244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647558" y="51816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752600" y="51816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752600" y="5638800"/>
              <a:ext cx="3810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flipV="1">
            <a:off x="2895600" y="3810000"/>
            <a:ext cx="0" cy="2133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16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For decimal fractions, the fractional part has to be multiplied by 2 successively and collecting the carries from top to bottom. The multiplication can be repeated till the fractional part becomes zero. If the fractional part is not zero after four or five steps the process can be stopped and we have to be satisfied with the nearest value.</a:t>
            </a:r>
          </a:p>
          <a:p>
            <a:pPr algn="just"/>
            <a:r>
              <a:rPr lang="en-US" dirty="0" smtClean="0"/>
              <a:t>For example the decimal fraction .625 is converted into binary as</a:t>
            </a:r>
            <a:endParaRPr lang="en-US" dirty="0"/>
          </a:p>
        </p:txBody>
      </p:sp>
    </p:spTree>
    <p:extLst>
      <p:ext uri="{BB962C8B-B14F-4D97-AF65-F5344CB8AC3E}">
        <p14:creationId xmlns:p14="http://schemas.microsoft.com/office/powerpoint/2010/main" val="1278962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0.625 × 2 = 1.250; carry is 1 (MSB)</a:t>
            </a:r>
          </a:p>
          <a:p>
            <a:r>
              <a:rPr lang="en-US" dirty="0" smtClean="0"/>
              <a:t>0.250 × </a:t>
            </a:r>
            <a:r>
              <a:rPr lang="en-US" dirty="0"/>
              <a:t>2 = </a:t>
            </a:r>
            <a:r>
              <a:rPr lang="en-US" dirty="0" smtClean="0"/>
              <a:t>0.500</a:t>
            </a:r>
            <a:r>
              <a:rPr lang="en-US" dirty="0"/>
              <a:t>; carry is </a:t>
            </a:r>
            <a:r>
              <a:rPr lang="en-US" dirty="0" smtClean="0"/>
              <a:t>0 </a:t>
            </a:r>
            <a:endParaRPr lang="en-US" dirty="0"/>
          </a:p>
          <a:p>
            <a:r>
              <a:rPr lang="en-US" dirty="0" smtClean="0"/>
              <a:t>0.500</a:t>
            </a:r>
            <a:r>
              <a:rPr lang="en-US" dirty="0"/>
              <a:t> × 2 = </a:t>
            </a:r>
            <a:r>
              <a:rPr lang="en-US" dirty="0" smtClean="0"/>
              <a:t>1.000; carry is 1 (LSB)</a:t>
            </a:r>
          </a:p>
          <a:p>
            <a:endParaRPr lang="en-US" dirty="0"/>
          </a:p>
          <a:p>
            <a:r>
              <a:rPr lang="en-US" dirty="0" smtClean="0"/>
              <a:t>Therefore (0.625)</a:t>
            </a:r>
            <a:r>
              <a:rPr lang="en-US" baseline="-25000" dirty="0" smtClean="0"/>
              <a:t>10</a:t>
            </a:r>
            <a:r>
              <a:rPr lang="en-US" dirty="0" smtClean="0"/>
              <a:t> = (0.101)</a:t>
            </a:r>
            <a:r>
              <a:rPr lang="en-US" baseline="-25000" dirty="0" smtClean="0"/>
              <a:t>2</a:t>
            </a:r>
            <a:endParaRPr lang="en-US" dirty="0"/>
          </a:p>
        </p:txBody>
      </p:sp>
      <p:cxnSp>
        <p:nvCxnSpPr>
          <p:cNvPr id="5" name="Straight Arrow Connector 4"/>
          <p:cNvCxnSpPr/>
          <p:nvPr/>
        </p:nvCxnSpPr>
        <p:spPr>
          <a:xfrm>
            <a:off x="6400800" y="1752600"/>
            <a:ext cx="0" cy="1524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684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pROBLEMS</a:t>
            </a:r>
            <a:r>
              <a:rPr lang="en-US" dirty="0" smtClean="0"/>
              <a:t>- decimal to binary</a:t>
            </a:r>
            <a:endParaRPr lang="en-US" dirty="0"/>
          </a:p>
        </p:txBody>
      </p:sp>
      <p:sp>
        <p:nvSpPr>
          <p:cNvPr id="3" name="Content Placeholder 2"/>
          <p:cNvSpPr>
            <a:spLocks noGrp="1"/>
          </p:cNvSpPr>
          <p:nvPr>
            <p:ph idx="1"/>
          </p:nvPr>
        </p:nvSpPr>
        <p:spPr/>
        <p:txBody>
          <a:bodyPr/>
          <a:lstStyle/>
          <a:p>
            <a:r>
              <a:rPr lang="en-US" dirty="0" smtClean="0"/>
              <a:t>Convert (107.6875)</a:t>
            </a:r>
          </a:p>
          <a:p>
            <a:r>
              <a:rPr lang="en-US" dirty="0" smtClean="0"/>
              <a:t>Convert (52.4) </a:t>
            </a:r>
          </a:p>
          <a:p>
            <a:pPr marL="0" indent="0">
              <a:buNone/>
            </a:pPr>
            <a:r>
              <a:rPr lang="en-US" dirty="0" smtClean="0"/>
              <a:t>  2 107</a:t>
            </a:r>
          </a:p>
          <a:p>
            <a:pPr marL="0" indent="0">
              <a:buNone/>
            </a:pPr>
            <a:r>
              <a:rPr lang="en-US" dirty="0"/>
              <a:t> </a:t>
            </a:r>
            <a:r>
              <a:rPr lang="en-US" dirty="0" smtClean="0"/>
              <a:t>   2  53	-1</a:t>
            </a:r>
          </a:p>
          <a:p>
            <a:pPr marL="0" indent="0">
              <a:buNone/>
            </a:pPr>
            <a:r>
              <a:rPr lang="en-US" dirty="0"/>
              <a:t> </a:t>
            </a:r>
            <a:r>
              <a:rPr lang="en-US" dirty="0" smtClean="0"/>
              <a:t>     2  26	-1</a:t>
            </a:r>
          </a:p>
          <a:p>
            <a:pPr marL="0" indent="0">
              <a:buNone/>
            </a:pPr>
            <a:r>
              <a:rPr lang="en-US" dirty="0"/>
              <a:t> </a:t>
            </a:r>
            <a:r>
              <a:rPr lang="en-US" dirty="0" smtClean="0"/>
              <a:t>       2  13	-0</a:t>
            </a:r>
          </a:p>
          <a:p>
            <a:pPr marL="0" indent="0">
              <a:buNone/>
            </a:pPr>
            <a:r>
              <a:rPr lang="en-US" dirty="0"/>
              <a:t> </a:t>
            </a:r>
            <a:r>
              <a:rPr lang="en-US" dirty="0" smtClean="0"/>
              <a:t>        2  6	-1</a:t>
            </a:r>
          </a:p>
          <a:p>
            <a:pPr marL="0" indent="0">
              <a:buNone/>
            </a:pPr>
            <a:r>
              <a:rPr lang="en-US" dirty="0"/>
              <a:t> </a:t>
            </a:r>
            <a:r>
              <a:rPr lang="en-US" dirty="0" smtClean="0"/>
              <a:t>        2   3 	-0</a:t>
            </a:r>
          </a:p>
          <a:p>
            <a:pPr marL="0" indent="0">
              <a:buNone/>
            </a:pPr>
            <a:r>
              <a:rPr lang="en-US" dirty="0"/>
              <a:t> </a:t>
            </a:r>
            <a:r>
              <a:rPr lang="en-US" dirty="0" smtClean="0"/>
              <a:t>         2   1	-1</a:t>
            </a:r>
          </a:p>
          <a:p>
            <a:pPr marL="0" indent="0">
              <a:buNone/>
            </a:pPr>
            <a:r>
              <a:rPr lang="en-US" dirty="0"/>
              <a:t> </a:t>
            </a:r>
            <a:r>
              <a:rPr lang="en-US" dirty="0" smtClean="0"/>
              <a:t>            0	-1</a:t>
            </a:r>
            <a:endParaRPr lang="en-US" dirty="0"/>
          </a:p>
        </p:txBody>
      </p:sp>
      <p:grpSp>
        <p:nvGrpSpPr>
          <p:cNvPr id="4" name="Group 3"/>
          <p:cNvGrpSpPr/>
          <p:nvPr/>
        </p:nvGrpSpPr>
        <p:grpSpPr>
          <a:xfrm>
            <a:off x="1028699" y="2627832"/>
            <a:ext cx="1054337" cy="2286000"/>
            <a:chOff x="1079263" y="3352800"/>
            <a:chExt cx="1054337" cy="2286000"/>
          </a:xfrm>
        </p:grpSpPr>
        <p:cxnSp>
          <p:nvCxnSpPr>
            <p:cNvPr id="5" name="Straight Connector 4"/>
            <p:cNvCxnSpPr/>
            <p:nvPr/>
          </p:nvCxnSpPr>
          <p:spPr>
            <a:xfrm>
              <a:off x="1079263" y="33528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104900" y="37338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72255" y="37338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272255" y="4191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467028" y="41910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485900" y="47244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47558" y="47244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47558" y="51816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52600" y="51816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752600" y="5638800"/>
              <a:ext cx="381000" cy="0"/>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6" name="Straight Connector 15"/>
          <p:cNvCxnSpPr/>
          <p:nvPr/>
        </p:nvCxnSpPr>
        <p:spPr>
          <a:xfrm flipH="1">
            <a:off x="1807968" y="4913832"/>
            <a:ext cx="8368" cy="420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807968" y="5334000"/>
            <a:ext cx="4696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92536" y="53340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92536" y="5791200"/>
            <a:ext cx="54586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5428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0.6875 = 0.1011</a:t>
            </a:r>
            <a:r>
              <a:rPr lang="en-US" baseline="-25000" dirty="0" smtClean="0"/>
              <a:t>2</a:t>
            </a:r>
            <a:endParaRPr lang="en-US" dirty="0" smtClean="0"/>
          </a:p>
          <a:p>
            <a:r>
              <a:rPr lang="en-US" dirty="0" smtClean="0"/>
              <a:t>52.4 = 110100.0110</a:t>
            </a:r>
            <a:r>
              <a:rPr lang="en-US" baseline="-25000" dirty="0"/>
              <a:t>2</a:t>
            </a:r>
            <a:endParaRPr lang="en-US" dirty="0"/>
          </a:p>
        </p:txBody>
      </p:sp>
    </p:spTree>
    <p:extLst>
      <p:ext uri="{BB962C8B-B14F-4D97-AF65-F5344CB8AC3E}">
        <p14:creationId xmlns:p14="http://schemas.microsoft.com/office/powerpoint/2010/main" val="20166185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Hexadecimal to decimal </a:t>
            </a:r>
            <a:endParaRPr lang="en-US" dirty="0"/>
          </a:p>
        </p:txBody>
      </p:sp>
      <p:sp>
        <p:nvSpPr>
          <p:cNvPr id="3" name="Content Placeholder 2"/>
          <p:cNvSpPr>
            <a:spLocks noGrp="1"/>
          </p:cNvSpPr>
          <p:nvPr>
            <p:ph idx="1"/>
          </p:nvPr>
        </p:nvSpPr>
        <p:spPr/>
        <p:txBody>
          <a:bodyPr/>
          <a:lstStyle/>
          <a:p>
            <a:r>
              <a:rPr lang="en-US" dirty="0" smtClean="0"/>
              <a:t>Convert D5</a:t>
            </a:r>
            <a:r>
              <a:rPr lang="en-US" baseline="-25000" dirty="0" smtClean="0"/>
              <a:t>H</a:t>
            </a:r>
            <a:r>
              <a:rPr lang="en-US" dirty="0" smtClean="0"/>
              <a:t> to decimal</a:t>
            </a:r>
          </a:p>
          <a:p>
            <a:endParaRPr lang="en-US" dirty="0"/>
          </a:p>
          <a:p>
            <a:r>
              <a:rPr lang="en-US" dirty="0" smtClean="0"/>
              <a:t>(D5)</a:t>
            </a:r>
            <a:r>
              <a:rPr lang="en-US" baseline="-25000" dirty="0" smtClean="0"/>
              <a:t>H</a:t>
            </a:r>
            <a:r>
              <a:rPr lang="en-US" dirty="0" smtClean="0"/>
              <a:t> = (13×16</a:t>
            </a:r>
            <a:r>
              <a:rPr lang="en-US" baseline="30000" dirty="0" smtClean="0"/>
              <a:t>1</a:t>
            </a:r>
            <a:r>
              <a:rPr lang="en-US" dirty="0" smtClean="0"/>
              <a:t> + 5×16</a:t>
            </a:r>
            <a:r>
              <a:rPr lang="en-US" baseline="30000" dirty="0" smtClean="0"/>
              <a:t>0</a:t>
            </a:r>
            <a:r>
              <a:rPr lang="en-US" dirty="0" smtClean="0"/>
              <a:t>)</a:t>
            </a:r>
          </a:p>
          <a:p>
            <a:pPr marL="530352" lvl="2" indent="0">
              <a:buNone/>
            </a:pPr>
            <a:r>
              <a:rPr lang="en-US" dirty="0" smtClean="0"/>
              <a:t>	</a:t>
            </a:r>
          </a:p>
          <a:p>
            <a:pPr marL="530352" lvl="2" indent="0">
              <a:buNone/>
            </a:pPr>
            <a:r>
              <a:rPr lang="en-US" dirty="0"/>
              <a:t>	</a:t>
            </a:r>
            <a:r>
              <a:rPr lang="en-US" sz="2600" dirty="0" smtClean="0"/>
              <a:t>   =   (13  </a:t>
            </a:r>
            <a:r>
              <a:rPr lang="en-US" sz="2600" dirty="0"/>
              <a:t>×</a:t>
            </a:r>
            <a:r>
              <a:rPr lang="en-US" sz="2600" dirty="0" smtClean="0"/>
              <a:t>16 + 5× 1)</a:t>
            </a:r>
          </a:p>
          <a:p>
            <a:pPr marL="530352" lvl="2" indent="0">
              <a:buNone/>
            </a:pPr>
            <a:r>
              <a:rPr lang="en-US" sz="2600" dirty="0"/>
              <a:t> </a:t>
            </a:r>
            <a:r>
              <a:rPr lang="en-US" sz="2600" dirty="0" smtClean="0"/>
              <a:t>     =   (208+5)</a:t>
            </a:r>
          </a:p>
          <a:p>
            <a:pPr marL="530352" lvl="2" indent="0">
              <a:buNone/>
            </a:pPr>
            <a:r>
              <a:rPr lang="en-US" sz="2600" dirty="0"/>
              <a:t> </a:t>
            </a:r>
            <a:r>
              <a:rPr lang="en-US" sz="2600" dirty="0" smtClean="0"/>
              <a:t>     =   213</a:t>
            </a:r>
            <a:r>
              <a:rPr lang="en-US" sz="2600" baseline="-25000" dirty="0" smtClean="0"/>
              <a:t>10</a:t>
            </a:r>
            <a:endParaRPr lang="en-US" sz="2600" dirty="0"/>
          </a:p>
          <a:p>
            <a:pPr marL="530352" lvl="2" indent="0">
              <a:buNone/>
            </a:pPr>
            <a:endParaRPr lang="en-US" sz="2600" dirty="0"/>
          </a:p>
        </p:txBody>
      </p:sp>
    </p:spTree>
    <p:extLst>
      <p:ext uri="{BB962C8B-B14F-4D97-AF65-F5344CB8AC3E}">
        <p14:creationId xmlns:p14="http://schemas.microsoft.com/office/powerpoint/2010/main" val="28920380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(E9)</a:t>
            </a:r>
            <a:r>
              <a:rPr lang="en-US" baseline="-25000" dirty="0" smtClean="0"/>
              <a:t>H   </a:t>
            </a:r>
            <a:r>
              <a:rPr lang="en-US" baseline="30000" dirty="0" smtClean="0"/>
              <a:t> </a:t>
            </a:r>
            <a:r>
              <a:rPr lang="en-US" dirty="0" smtClean="0"/>
              <a:t> 		= (233)</a:t>
            </a:r>
            <a:r>
              <a:rPr lang="en-US" baseline="-25000" dirty="0" smtClean="0"/>
              <a:t>H</a:t>
            </a:r>
            <a:endParaRPr lang="en-US" dirty="0" smtClean="0"/>
          </a:p>
          <a:p>
            <a:r>
              <a:rPr lang="en-US" dirty="0" smtClean="0"/>
              <a:t>(3FC.8)</a:t>
            </a:r>
            <a:r>
              <a:rPr lang="en-US" baseline="-25000" dirty="0" smtClean="0"/>
              <a:t>H		</a:t>
            </a:r>
            <a:r>
              <a:rPr lang="en-US" dirty="0" smtClean="0"/>
              <a:t>= (1020.5)</a:t>
            </a:r>
            <a:r>
              <a:rPr lang="en-US" baseline="-25000" dirty="0" smtClean="0"/>
              <a:t>H</a:t>
            </a:r>
            <a:endParaRPr lang="en-US" dirty="0"/>
          </a:p>
          <a:p>
            <a:r>
              <a:rPr lang="en-US" dirty="0" smtClean="0"/>
              <a:t>(FFFF)</a:t>
            </a:r>
            <a:r>
              <a:rPr lang="en-US" baseline="-25000" dirty="0" smtClean="0"/>
              <a:t>H		</a:t>
            </a:r>
            <a:r>
              <a:rPr lang="en-US" dirty="0" smtClean="0"/>
              <a:t>= (65535)</a:t>
            </a:r>
            <a:r>
              <a:rPr lang="en-US" baseline="-25000" dirty="0" smtClean="0"/>
              <a:t>H</a:t>
            </a:r>
            <a:endParaRPr lang="en-US" dirty="0"/>
          </a:p>
          <a:p>
            <a:endParaRPr lang="en-US" dirty="0"/>
          </a:p>
        </p:txBody>
      </p:sp>
    </p:spTree>
    <p:extLst>
      <p:ext uri="{BB962C8B-B14F-4D97-AF65-F5344CB8AC3E}">
        <p14:creationId xmlns:p14="http://schemas.microsoft.com/office/powerpoint/2010/main" val="2566603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Decimal to hexadecimal</a:t>
            </a:r>
            <a:endParaRPr lang="en-US" dirty="0"/>
          </a:p>
        </p:txBody>
      </p:sp>
      <p:sp>
        <p:nvSpPr>
          <p:cNvPr id="3" name="Content Placeholder 2"/>
          <p:cNvSpPr>
            <a:spLocks noGrp="1"/>
          </p:cNvSpPr>
          <p:nvPr>
            <p:ph idx="1"/>
          </p:nvPr>
        </p:nvSpPr>
        <p:spPr/>
        <p:txBody>
          <a:bodyPr/>
          <a:lstStyle/>
          <a:p>
            <a:r>
              <a:rPr lang="en-US" dirty="0" smtClean="0"/>
              <a:t>Convert 213 to Hex</a:t>
            </a:r>
          </a:p>
          <a:p>
            <a:endParaRPr lang="en-US" dirty="0"/>
          </a:p>
          <a:p>
            <a:r>
              <a:rPr lang="en-US" dirty="0" smtClean="0"/>
              <a:t>16  213</a:t>
            </a:r>
          </a:p>
          <a:p>
            <a:r>
              <a:rPr lang="en-US" dirty="0"/>
              <a:t> </a:t>
            </a:r>
            <a:r>
              <a:rPr lang="en-US" dirty="0" smtClean="0"/>
              <a:t>      13    -5</a:t>
            </a:r>
          </a:p>
          <a:p>
            <a:r>
              <a:rPr lang="en-US" dirty="0"/>
              <a:t> </a:t>
            </a:r>
            <a:r>
              <a:rPr lang="en-US" dirty="0" smtClean="0"/>
              <a:t>       0     -13  (D)</a:t>
            </a:r>
          </a:p>
          <a:p>
            <a:endParaRPr lang="en-US" dirty="0"/>
          </a:p>
          <a:p>
            <a:r>
              <a:rPr lang="en-US" dirty="0" smtClean="0"/>
              <a:t> (213)</a:t>
            </a:r>
            <a:r>
              <a:rPr lang="en-US" baseline="-25000" dirty="0" smtClean="0"/>
              <a:t>10</a:t>
            </a:r>
            <a:r>
              <a:rPr lang="en-US" dirty="0" smtClean="0"/>
              <a:t>  = D5</a:t>
            </a:r>
            <a:r>
              <a:rPr lang="en-US" baseline="-25000" dirty="0" smtClean="0"/>
              <a:t>H</a:t>
            </a:r>
            <a:endParaRPr lang="en-US" dirty="0"/>
          </a:p>
        </p:txBody>
      </p:sp>
      <p:cxnSp>
        <p:nvCxnSpPr>
          <p:cNvPr id="5" name="Straight Connector 4"/>
          <p:cNvCxnSpPr/>
          <p:nvPr/>
        </p:nvCxnSpPr>
        <p:spPr>
          <a:xfrm>
            <a:off x="1260325" y="2627832"/>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285962" y="3008832"/>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453317" y="3008832"/>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53317" y="3466032"/>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572000" y="2627832"/>
            <a:ext cx="0" cy="1258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8033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half" idx="1"/>
          </p:nvPr>
        </p:nvSpPr>
        <p:spPr/>
        <p:txBody>
          <a:bodyPr>
            <a:normAutofit fontScale="55000" lnSpcReduction="20000"/>
          </a:bodyPr>
          <a:lstStyle/>
          <a:p>
            <a:pPr algn="just"/>
            <a:r>
              <a:rPr lang="en-US" dirty="0"/>
              <a:t>A digital system can understand positional number system only where there are a few symbols called digits and these symbols represent different values depending on the position they occupy in the number.</a:t>
            </a:r>
          </a:p>
          <a:p>
            <a:pPr algn="just"/>
            <a:r>
              <a:rPr lang="en-US" dirty="0"/>
              <a:t>A value of each digit in a number can be determined using</a:t>
            </a:r>
          </a:p>
          <a:p>
            <a:pPr algn="just"/>
            <a:r>
              <a:rPr lang="en-US" dirty="0"/>
              <a:t>The digit</a:t>
            </a:r>
          </a:p>
          <a:p>
            <a:pPr algn="just"/>
            <a:r>
              <a:rPr lang="en-US" dirty="0"/>
              <a:t>The position of the digit in the number</a:t>
            </a:r>
          </a:p>
          <a:p>
            <a:pPr algn="just"/>
            <a:r>
              <a:rPr lang="en-US" dirty="0"/>
              <a:t>The base of the number system (where base is defined as the total number of digits available in the number system).</a:t>
            </a:r>
          </a:p>
          <a:p>
            <a:pPr algn="just"/>
            <a:endParaRPr lang="en-US" dirty="0"/>
          </a:p>
        </p:txBody>
      </p:sp>
      <p:pic>
        <p:nvPicPr>
          <p:cNvPr id="2050" name="Picture 2" descr="Base question of number system - Electronics Coach"/>
          <p:cNvPicPr>
            <a:picLocks noChangeAspect="1" noChangeArrowheads="1"/>
          </p:cNvPicPr>
          <p:nvPr/>
        </p:nvPicPr>
        <p:blipFill rotWithShape="1">
          <a:blip r:embed="rId2">
            <a:extLst>
              <a:ext uri="{28A0092B-C50C-407E-A947-70E740481C1C}">
                <a14:useLocalDpi xmlns:a14="http://schemas.microsoft.com/office/drawing/2010/main" val="0"/>
              </a:ext>
            </a:extLst>
          </a:blip>
          <a:srcRect b="4190"/>
          <a:stretch/>
        </p:blipFill>
        <p:spPr bwMode="auto">
          <a:xfrm>
            <a:off x="4545651" y="2133600"/>
            <a:ext cx="307435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8719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Hexadecimal to binary</a:t>
            </a:r>
            <a:endParaRPr lang="en-US" dirty="0"/>
          </a:p>
        </p:txBody>
      </p:sp>
      <p:sp>
        <p:nvSpPr>
          <p:cNvPr id="3" name="Content Placeholder 2"/>
          <p:cNvSpPr>
            <a:spLocks noGrp="1"/>
          </p:cNvSpPr>
          <p:nvPr>
            <p:ph idx="1"/>
          </p:nvPr>
        </p:nvSpPr>
        <p:spPr/>
        <p:txBody>
          <a:bodyPr/>
          <a:lstStyle/>
          <a:p>
            <a:r>
              <a:rPr lang="en-US" dirty="0" smtClean="0"/>
              <a:t> Convert (25)</a:t>
            </a:r>
            <a:r>
              <a:rPr lang="en-US" baseline="-25000" dirty="0" smtClean="0"/>
              <a:t>H</a:t>
            </a:r>
            <a:r>
              <a:rPr lang="en-US" dirty="0" smtClean="0"/>
              <a:t>  to Binary</a:t>
            </a:r>
          </a:p>
          <a:p>
            <a:endParaRPr lang="en-US" dirty="0"/>
          </a:p>
          <a:p>
            <a:r>
              <a:rPr lang="en-US" dirty="0" smtClean="0"/>
              <a:t>25</a:t>
            </a:r>
            <a:r>
              <a:rPr lang="en-US" baseline="-25000" dirty="0" smtClean="0"/>
              <a:t>H</a:t>
            </a:r>
            <a:r>
              <a:rPr lang="en-US" dirty="0" smtClean="0"/>
              <a:t>     = (0010  0101)</a:t>
            </a:r>
            <a:r>
              <a:rPr lang="en-US" baseline="-25000" dirty="0" smtClean="0"/>
              <a:t>2</a:t>
            </a:r>
          </a:p>
          <a:p>
            <a:endParaRPr lang="en-US" baseline="-25000" dirty="0"/>
          </a:p>
          <a:p>
            <a:r>
              <a:rPr lang="en-US" dirty="0" smtClean="0"/>
              <a:t>Convert (3A.7) to Binary</a:t>
            </a:r>
          </a:p>
          <a:p>
            <a:endParaRPr lang="en-US" dirty="0"/>
          </a:p>
          <a:p>
            <a:r>
              <a:rPr lang="en-US" dirty="0" smtClean="0"/>
              <a:t>(3A.7)</a:t>
            </a:r>
            <a:r>
              <a:rPr lang="en-US" baseline="-25000" dirty="0" smtClean="0"/>
              <a:t>H</a:t>
            </a:r>
            <a:r>
              <a:rPr lang="en-US" dirty="0" smtClean="0"/>
              <a:t> = (0011 1010. 0111)</a:t>
            </a:r>
            <a:r>
              <a:rPr lang="en-US" baseline="-25000" dirty="0" smtClean="0"/>
              <a:t>2</a:t>
            </a:r>
          </a:p>
          <a:p>
            <a:pPr marL="0" indent="0">
              <a:buNone/>
            </a:pPr>
            <a:endParaRPr lang="en-US" dirty="0" smtClean="0"/>
          </a:p>
          <a:p>
            <a:r>
              <a:rPr lang="en-US" dirty="0"/>
              <a:t>Convert </a:t>
            </a:r>
            <a:r>
              <a:rPr lang="en-US" dirty="0" smtClean="0"/>
              <a:t>(CD.E8) </a:t>
            </a:r>
            <a:r>
              <a:rPr lang="en-US" dirty="0"/>
              <a:t>to </a:t>
            </a:r>
            <a:r>
              <a:rPr lang="en-US" dirty="0" smtClean="0"/>
              <a:t>Binary</a:t>
            </a:r>
          </a:p>
          <a:p>
            <a:r>
              <a:rPr lang="en-US" dirty="0" smtClean="0"/>
              <a:t>(CD.E8) = (1100 1101. 1110 1000)</a:t>
            </a:r>
            <a:r>
              <a:rPr lang="en-US" baseline="-25000" dirty="0" smtClean="0"/>
              <a:t>2</a:t>
            </a:r>
            <a:endParaRPr lang="en-US" dirty="0"/>
          </a:p>
          <a:p>
            <a:endParaRPr lang="en-US" dirty="0"/>
          </a:p>
        </p:txBody>
      </p:sp>
    </p:spTree>
    <p:extLst>
      <p:ext uri="{BB962C8B-B14F-4D97-AF65-F5344CB8AC3E}">
        <p14:creationId xmlns:p14="http://schemas.microsoft.com/office/powerpoint/2010/main" val="37587313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TO DECIMAL</a:t>
            </a:r>
            <a:endParaRPr lang="en-US" dirty="0"/>
          </a:p>
        </p:txBody>
      </p:sp>
      <p:sp>
        <p:nvSpPr>
          <p:cNvPr id="3" name="Content Placeholder 2"/>
          <p:cNvSpPr>
            <a:spLocks noGrp="1"/>
          </p:cNvSpPr>
          <p:nvPr>
            <p:ph idx="1"/>
          </p:nvPr>
        </p:nvSpPr>
        <p:spPr/>
        <p:txBody>
          <a:bodyPr/>
          <a:lstStyle/>
          <a:p>
            <a:r>
              <a:rPr lang="en-US" dirty="0" smtClean="0"/>
              <a:t>(1010.1101)</a:t>
            </a:r>
            <a:r>
              <a:rPr lang="en-US" baseline="-25000" dirty="0" smtClean="0"/>
              <a:t>2</a:t>
            </a:r>
            <a:r>
              <a:rPr lang="en-US" dirty="0" smtClean="0"/>
              <a:t> = (A.D)</a:t>
            </a:r>
            <a:r>
              <a:rPr lang="en-US" baseline="-25000" dirty="0" smtClean="0"/>
              <a:t>H</a:t>
            </a:r>
          </a:p>
          <a:p>
            <a:endParaRPr lang="en-US" baseline="-25000" dirty="0"/>
          </a:p>
          <a:p>
            <a:r>
              <a:rPr lang="en-US" dirty="0" smtClean="0"/>
              <a:t>(110.101)   = (0110.1010) = (6.A)</a:t>
            </a:r>
            <a:r>
              <a:rPr lang="en-US" baseline="-25000" dirty="0" smtClean="0"/>
              <a:t>H</a:t>
            </a:r>
            <a:endParaRPr lang="en-US" dirty="0" smtClean="0"/>
          </a:p>
          <a:p>
            <a:endParaRPr lang="en-US" dirty="0"/>
          </a:p>
          <a:p>
            <a:r>
              <a:rPr lang="en-US" dirty="0" smtClean="0"/>
              <a:t>(1110.11)</a:t>
            </a:r>
            <a:r>
              <a:rPr lang="en-US" baseline="-25000" dirty="0" smtClean="0"/>
              <a:t>2</a:t>
            </a:r>
            <a:r>
              <a:rPr lang="en-US" dirty="0" smtClean="0"/>
              <a:t>  = (1110.1100) = (E.C)</a:t>
            </a:r>
            <a:r>
              <a:rPr lang="en-US" baseline="-25000" dirty="0" smtClean="0"/>
              <a:t>H</a:t>
            </a:r>
            <a:endParaRPr lang="en-US" baseline="30000" dirty="0" smtClean="0"/>
          </a:p>
          <a:p>
            <a:endParaRPr lang="en-US" dirty="0"/>
          </a:p>
        </p:txBody>
      </p:sp>
    </p:spTree>
    <p:extLst>
      <p:ext uri="{BB962C8B-B14F-4D97-AF65-F5344CB8AC3E}">
        <p14:creationId xmlns:p14="http://schemas.microsoft.com/office/powerpoint/2010/main" val="189804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OCTAL TO DECIMAL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3038720"/>
              </p:ext>
            </p:extLst>
          </p:nvPr>
        </p:nvGraphicFramePr>
        <p:xfrm>
          <a:off x="2971800" y="2057400"/>
          <a:ext cx="1968499" cy="2143125"/>
        </p:xfrm>
        <a:graphic>
          <a:graphicData uri="http://schemas.openxmlformats.org/drawingml/2006/table">
            <a:tbl>
              <a:tblPr>
                <a:tableStyleId>{5C22544A-7EE6-4342-B048-85BDC9FD1C3A}</a:tableStyleId>
              </a:tblPr>
              <a:tblGrid>
                <a:gridCol w="751263"/>
                <a:gridCol w="608618"/>
                <a:gridCol w="608618"/>
              </a:tblGrid>
              <a:tr h="238125">
                <a:tc>
                  <a:txBody>
                    <a:bodyPr/>
                    <a:lstStyle/>
                    <a:p>
                      <a:pPr algn="ctr" fontAlgn="b"/>
                      <a:r>
                        <a:rPr lang="en-US" sz="1400" u="none" strike="noStrike">
                          <a:effectLst/>
                        </a:rPr>
                        <a:t>Decimal</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Octal </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Binary</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0</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000</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1</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1</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001</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2</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2</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010</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3</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3</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011</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4</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4</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100</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5</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5</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101</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6</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6</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110</a:t>
                      </a:r>
                      <a:endParaRPr lang="en-US" sz="1400" b="1" i="0" u="none" strike="noStrike">
                        <a:solidFill>
                          <a:srgbClr val="000000"/>
                        </a:solidFill>
                        <a:effectLst/>
                        <a:latin typeface="Calibri"/>
                      </a:endParaRPr>
                    </a:p>
                  </a:txBody>
                  <a:tcPr marL="9525" marR="9525" marT="9525" marB="0" anchor="b"/>
                </a:tc>
              </a:tr>
              <a:tr h="238125">
                <a:tc>
                  <a:txBody>
                    <a:bodyPr/>
                    <a:lstStyle/>
                    <a:p>
                      <a:pPr algn="ctr" fontAlgn="b"/>
                      <a:r>
                        <a:rPr lang="en-US" sz="1400" u="none" strike="noStrike">
                          <a:effectLst/>
                        </a:rPr>
                        <a:t>7</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a:effectLst/>
                        </a:rPr>
                        <a:t>7</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u="none" strike="noStrike" dirty="0">
                          <a:effectLst/>
                        </a:rPr>
                        <a:t>111</a:t>
                      </a:r>
                      <a:endParaRPr lang="en-US" sz="14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5835867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Octal to decimal</a:t>
            </a:r>
            <a:endParaRPr lang="en-US" dirty="0"/>
          </a:p>
        </p:txBody>
      </p:sp>
      <p:sp>
        <p:nvSpPr>
          <p:cNvPr id="3" name="Content Placeholder 2"/>
          <p:cNvSpPr>
            <a:spLocks noGrp="1"/>
          </p:cNvSpPr>
          <p:nvPr>
            <p:ph idx="1"/>
          </p:nvPr>
        </p:nvSpPr>
        <p:spPr/>
        <p:txBody>
          <a:bodyPr/>
          <a:lstStyle/>
          <a:p>
            <a:r>
              <a:rPr lang="en-US" dirty="0" smtClean="0"/>
              <a:t>Convert (75)</a:t>
            </a:r>
            <a:r>
              <a:rPr lang="en-US" baseline="-25000" dirty="0" smtClean="0"/>
              <a:t>8</a:t>
            </a:r>
            <a:r>
              <a:rPr lang="en-US" dirty="0" smtClean="0"/>
              <a:t> to decimal</a:t>
            </a:r>
          </a:p>
          <a:p>
            <a:endParaRPr lang="en-US" dirty="0"/>
          </a:p>
          <a:p>
            <a:r>
              <a:rPr lang="en-US" dirty="0" smtClean="0"/>
              <a:t>(75)</a:t>
            </a:r>
            <a:r>
              <a:rPr lang="en-US" baseline="-25000" dirty="0" smtClean="0"/>
              <a:t>8</a:t>
            </a:r>
            <a:r>
              <a:rPr lang="en-US" dirty="0" smtClean="0"/>
              <a:t> = (7×8</a:t>
            </a:r>
            <a:r>
              <a:rPr lang="en-US" baseline="30000" dirty="0" smtClean="0"/>
              <a:t>1</a:t>
            </a:r>
            <a:r>
              <a:rPr lang="en-US" dirty="0" smtClean="0"/>
              <a:t> </a:t>
            </a:r>
            <a:r>
              <a:rPr lang="en-US" dirty="0"/>
              <a:t>+ </a:t>
            </a:r>
            <a:r>
              <a:rPr lang="en-US" dirty="0" smtClean="0"/>
              <a:t>5×8</a:t>
            </a:r>
            <a:r>
              <a:rPr lang="en-US" baseline="30000" dirty="0" smtClean="0"/>
              <a:t>0</a:t>
            </a:r>
            <a:r>
              <a:rPr lang="en-US" dirty="0" smtClean="0"/>
              <a:t>)</a:t>
            </a:r>
          </a:p>
          <a:p>
            <a:endParaRPr lang="en-US" dirty="0"/>
          </a:p>
          <a:p>
            <a:pPr marL="530352" lvl="2" indent="0">
              <a:buNone/>
            </a:pPr>
            <a:r>
              <a:rPr lang="en-US" sz="2600" dirty="0" smtClean="0"/>
              <a:t>	  = (7×8 </a:t>
            </a:r>
            <a:r>
              <a:rPr lang="en-US" sz="2600" dirty="0"/>
              <a:t>+ 5× 1)</a:t>
            </a:r>
          </a:p>
          <a:p>
            <a:pPr marL="530352" lvl="2" indent="0">
              <a:buNone/>
            </a:pPr>
            <a:r>
              <a:rPr lang="en-US" sz="2600" dirty="0"/>
              <a:t>      = </a:t>
            </a:r>
            <a:r>
              <a:rPr lang="en-US" sz="2600" dirty="0" smtClean="0"/>
              <a:t>(56+5</a:t>
            </a:r>
            <a:r>
              <a:rPr lang="en-US" sz="2600" dirty="0"/>
              <a:t>)</a:t>
            </a:r>
          </a:p>
          <a:p>
            <a:pPr marL="530352" lvl="2" indent="0">
              <a:buNone/>
            </a:pPr>
            <a:r>
              <a:rPr lang="en-US" sz="2600" dirty="0"/>
              <a:t>      =  </a:t>
            </a:r>
            <a:r>
              <a:rPr lang="en-US" sz="2600" dirty="0" smtClean="0"/>
              <a:t>61</a:t>
            </a:r>
            <a:r>
              <a:rPr lang="en-US" sz="2600" baseline="-25000" dirty="0" smtClean="0"/>
              <a:t>10</a:t>
            </a:r>
            <a:endParaRPr lang="en-US" sz="2600" dirty="0"/>
          </a:p>
          <a:p>
            <a:pPr marL="777240" lvl="3" indent="0">
              <a:buNone/>
            </a:pPr>
            <a:endParaRPr lang="en-US" dirty="0"/>
          </a:p>
        </p:txBody>
      </p:sp>
    </p:spTree>
    <p:extLst>
      <p:ext uri="{BB962C8B-B14F-4D97-AF65-F5344CB8AC3E}">
        <p14:creationId xmlns:p14="http://schemas.microsoft.com/office/powerpoint/2010/main" val="26118082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Decimal to octal</a:t>
            </a:r>
            <a:endParaRPr lang="en-US" dirty="0"/>
          </a:p>
        </p:txBody>
      </p:sp>
      <p:sp>
        <p:nvSpPr>
          <p:cNvPr id="3" name="Content Placeholder 2"/>
          <p:cNvSpPr>
            <a:spLocks noGrp="1"/>
          </p:cNvSpPr>
          <p:nvPr>
            <p:ph idx="1"/>
          </p:nvPr>
        </p:nvSpPr>
        <p:spPr/>
        <p:txBody>
          <a:bodyPr/>
          <a:lstStyle/>
          <a:p>
            <a:r>
              <a:rPr lang="en-US" dirty="0" smtClean="0"/>
              <a:t>Convert 68</a:t>
            </a:r>
            <a:r>
              <a:rPr lang="en-US" baseline="-25000" dirty="0" smtClean="0"/>
              <a:t>10</a:t>
            </a:r>
            <a:r>
              <a:rPr lang="en-US" dirty="0" smtClean="0"/>
              <a:t> to octal</a:t>
            </a:r>
          </a:p>
          <a:p>
            <a:endParaRPr lang="en-US" dirty="0"/>
          </a:p>
          <a:p>
            <a:r>
              <a:rPr lang="en-US" dirty="0" smtClean="0"/>
              <a:t>      8   68</a:t>
            </a:r>
          </a:p>
          <a:p>
            <a:r>
              <a:rPr lang="en-US" dirty="0"/>
              <a:t> </a:t>
            </a:r>
            <a:r>
              <a:rPr lang="en-US" dirty="0" smtClean="0"/>
              <a:t>       8  8  -  4</a:t>
            </a:r>
          </a:p>
          <a:p>
            <a:r>
              <a:rPr lang="en-US" dirty="0"/>
              <a:t> </a:t>
            </a:r>
            <a:r>
              <a:rPr lang="en-US" dirty="0" smtClean="0"/>
              <a:t>        8    1 – 0</a:t>
            </a:r>
          </a:p>
          <a:p>
            <a:r>
              <a:rPr lang="en-US" dirty="0"/>
              <a:t> </a:t>
            </a:r>
            <a:r>
              <a:rPr lang="en-US" dirty="0" smtClean="0"/>
              <a:t>              0 – 1</a:t>
            </a:r>
          </a:p>
          <a:p>
            <a:endParaRPr lang="en-US" dirty="0"/>
          </a:p>
          <a:p>
            <a:r>
              <a:rPr lang="en-US" dirty="0" smtClean="0"/>
              <a:t>(68)</a:t>
            </a:r>
            <a:r>
              <a:rPr lang="en-US" baseline="-25000" dirty="0" smtClean="0"/>
              <a:t>10</a:t>
            </a:r>
            <a:r>
              <a:rPr lang="en-US" dirty="0" smtClean="0"/>
              <a:t>  = (104)</a:t>
            </a:r>
            <a:r>
              <a:rPr lang="en-US" baseline="-25000" dirty="0" smtClean="0"/>
              <a:t>8</a:t>
            </a:r>
            <a:endParaRPr lang="en-US" dirty="0"/>
          </a:p>
        </p:txBody>
      </p:sp>
      <p:cxnSp>
        <p:nvCxnSpPr>
          <p:cNvPr id="5" name="Straight Connector 4"/>
          <p:cNvCxnSpPr/>
          <p:nvPr/>
        </p:nvCxnSpPr>
        <p:spPr>
          <a:xfrm>
            <a:off x="1728387" y="25908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754024" y="29718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21379" y="29718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21379" y="3429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116152" y="3429000"/>
            <a:ext cx="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35024" y="3962400"/>
            <a:ext cx="381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Up Arrow 14"/>
          <p:cNvSpPr/>
          <p:nvPr/>
        </p:nvSpPr>
        <p:spPr>
          <a:xfrm>
            <a:off x="4343400" y="2590800"/>
            <a:ext cx="45719" cy="1600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8954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Octal to binary</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2209800"/>
            <a:ext cx="441742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12201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to octal</a:t>
            </a:r>
            <a:endParaRPr lang="en-US" dirty="0"/>
          </a:p>
        </p:txBody>
      </p:sp>
      <p:sp>
        <p:nvSpPr>
          <p:cNvPr id="3" name="Content Placeholder 2"/>
          <p:cNvSpPr>
            <a:spLocks noGrp="1"/>
          </p:cNvSpPr>
          <p:nvPr>
            <p:ph idx="1"/>
          </p:nvPr>
        </p:nvSpPr>
        <p:spPr/>
        <p:txBody>
          <a:bodyPr/>
          <a:lstStyle/>
          <a:p>
            <a:r>
              <a:rPr lang="en-US" dirty="0" smtClean="0"/>
              <a:t>(10 101)</a:t>
            </a:r>
            <a:r>
              <a:rPr lang="en-US" baseline="-25000" dirty="0" smtClean="0"/>
              <a:t>2</a:t>
            </a:r>
            <a:r>
              <a:rPr lang="en-US" dirty="0" smtClean="0"/>
              <a:t>   = (010  101)</a:t>
            </a:r>
            <a:r>
              <a:rPr lang="en-US" baseline="-25000" dirty="0" smtClean="0"/>
              <a:t>2</a:t>
            </a:r>
            <a:r>
              <a:rPr lang="en-US" dirty="0" smtClean="0"/>
              <a:t>  = (25)</a:t>
            </a:r>
            <a:r>
              <a:rPr lang="en-US" baseline="-25000" dirty="0" smtClean="0"/>
              <a:t>8</a:t>
            </a:r>
            <a:endParaRPr lang="en-US" dirty="0" smtClean="0"/>
          </a:p>
          <a:p>
            <a:endParaRPr lang="en-US" dirty="0"/>
          </a:p>
          <a:p>
            <a:r>
              <a:rPr lang="en-US" dirty="0" smtClean="0"/>
              <a:t>(10111.1)  = (010 111 . 100) = (2 7 . 4)</a:t>
            </a:r>
            <a:r>
              <a:rPr lang="en-US" baseline="-25000" dirty="0" smtClean="0"/>
              <a:t>8</a:t>
            </a:r>
            <a:endParaRPr lang="en-US" dirty="0"/>
          </a:p>
        </p:txBody>
      </p:sp>
    </p:spTree>
    <p:extLst>
      <p:ext uri="{BB962C8B-B14F-4D97-AF65-F5344CB8AC3E}">
        <p14:creationId xmlns:p14="http://schemas.microsoft.com/office/powerpoint/2010/main" val="11827498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Binary to   decimal</a:t>
            </a:r>
          </a:p>
          <a:p>
            <a:r>
              <a:rPr lang="en-US" dirty="0" smtClean="0"/>
              <a:t>(11101)</a:t>
            </a:r>
          </a:p>
          <a:p>
            <a:r>
              <a:rPr lang="en-US" dirty="0" smtClean="0"/>
              <a:t>(111.11)</a:t>
            </a:r>
          </a:p>
          <a:p>
            <a:r>
              <a:rPr lang="en-US" dirty="0" smtClean="0"/>
              <a:t>Hex to decimal</a:t>
            </a:r>
          </a:p>
          <a:p>
            <a:r>
              <a:rPr lang="en-US" dirty="0" smtClean="0"/>
              <a:t>(50)</a:t>
            </a:r>
            <a:r>
              <a:rPr lang="en-US" baseline="-25000" dirty="0" smtClean="0"/>
              <a:t>H</a:t>
            </a:r>
            <a:endParaRPr lang="en-US" dirty="0" smtClean="0"/>
          </a:p>
          <a:p>
            <a:r>
              <a:rPr lang="en-US" dirty="0" smtClean="0"/>
              <a:t>(3EF)</a:t>
            </a:r>
            <a:r>
              <a:rPr lang="en-US" baseline="-25000" dirty="0" smtClean="0"/>
              <a:t>H</a:t>
            </a:r>
            <a:endParaRPr lang="en-US" dirty="0" smtClean="0"/>
          </a:p>
          <a:p>
            <a:r>
              <a:rPr lang="en-US" dirty="0" smtClean="0"/>
              <a:t>Decimal to Hex</a:t>
            </a:r>
          </a:p>
          <a:p>
            <a:r>
              <a:rPr lang="en-US" dirty="0" smtClean="0"/>
              <a:t>(48)</a:t>
            </a:r>
            <a:r>
              <a:rPr lang="en-US" baseline="-25000" dirty="0" smtClean="0"/>
              <a:t>10</a:t>
            </a:r>
            <a:r>
              <a:rPr lang="en-US" dirty="0" smtClean="0"/>
              <a:t> </a:t>
            </a:r>
          </a:p>
          <a:p>
            <a:r>
              <a:rPr lang="en-US" dirty="0" smtClean="0"/>
              <a:t>(1024)</a:t>
            </a:r>
            <a:r>
              <a:rPr lang="en-US" baseline="-25000" dirty="0" smtClean="0"/>
              <a:t>10</a:t>
            </a:r>
          </a:p>
          <a:p>
            <a:r>
              <a:rPr lang="en-US" baseline="-25000" dirty="0" smtClean="0"/>
              <a:t>Hex</a:t>
            </a:r>
            <a:r>
              <a:rPr lang="en-US" dirty="0" smtClean="0"/>
              <a:t> to binary (99)</a:t>
            </a:r>
            <a:r>
              <a:rPr lang="en-US" baseline="-25000" dirty="0" smtClean="0"/>
              <a:t>H</a:t>
            </a:r>
            <a:r>
              <a:rPr lang="en-US" dirty="0" smtClean="0"/>
              <a:t>   , (FF.E6)</a:t>
            </a:r>
            <a:r>
              <a:rPr lang="en-US" baseline="-25000" dirty="0" smtClean="0"/>
              <a:t>H</a:t>
            </a:r>
            <a:endParaRPr lang="en-US" dirty="0"/>
          </a:p>
        </p:txBody>
      </p:sp>
    </p:spTree>
    <p:extLst>
      <p:ext uri="{BB962C8B-B14F-4D97-AF65-F5344CB8AC3E}">
        <p14:creationId xmlns:p14="http://schemas.microsoft.com/office/powerpoint/2010/main" val="197247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Systems</a:t>
            </a: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9668"/>
          <a:stretch/>
        </p:blipFill>
        <p:spPr bwMode="auto">
          <a:xfrm>
            <a:off x="2057400" y="2209800"/>
            <a:ext cx="4286250" cy="1832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9489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Decimal system</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The number system that we use in our day-to-day life is the decimal number system. Decimal number system has base 10 as it uses 10 digits from 0 to 9. In decimal number system, the successive positions to the left of the decimal point represents units, tens, hundreds, thousands and so on.</a:t>
            </a:r>
          </a:p>
          <a:p>
            <a:pPr algn="just"/>
            <a:r>
              <a:rPr lang="en-US" dirty="0"/>
              <a:t>Each position represents a specific power of the base (10). For example, the decimal number 1234 consists of the digit 4 in the units position, 3 in the tens position, 2 in the hundreds position, and 1 in the thousands position, and its value can be written as</a:t>
            </a:r>
          </a:p>
          <a:p>
            <a:pPr algn="just"/>
            <a:endParaRPr lang="en-US" dirty="0"/>
          </a:p>
        </p:txBody>
      </p:sp>
    </p:spTree>
    <p:extLst>
      <p:ext uri="{BB962C8B-B14F-4D97-AF65-F5344CB8AC3E}">
        <p14:creationId xmlns:p14="http://schemas.microsoft.com/office/powerpoint/2010/main" val="3486129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1"/>
          <p:cNvSpPr>
            <a:spLocks noChangeArrowheads="1"/>
          </p:cNvSpPr>
          <p:nvPr/>
        </p:nvSpPr>
        <p:spPr bwMode="auto">
          <a:xfrm>
            <a:off x="2819400" y="2362200"/>
            <a:ext cx="3505200" cy="60016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(1×1000) + (2×100) + (3×10) + (4×l)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(1×10</a:t>
            </a:r>
            <a:r>
              <a:rPr kumimoji="0" lang="en-US" sz="800" b="0" i="0" u="none" strike="noStrike" cap="none" normalizeH="0" baseline="30000" dirty="0" smtClean="0">
                <a:ln>
                  <a:noFill/>
                </a:ln>
                <a:solidFill>
                  <a:schemeClr val="tx1"/>
                </a:solidFill>
                <a:effectLst/>
                <a:latin typeface="Courier New" pitchFamily="49" charset="0"/>
                <a:cs typeface="Courier New" pitchFamily="49" charset="0"/>
              </a:rPr>
              <a:t>3</a:t>
            </a: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 + (2×10</a:t>
            </a:r>
            <a:r>
              <a:rPr kumimoji="0" lang="en-US" sz="800" b="0" i="0" u="none" strike="noStrike" cap="none" normalizeH="0" baseline="30000" dirty="0" smtClean="0">
                <a:ln>
                  <a:noFill/>
                </a:ln>
                <a:solidFill>
                  <a:schemeClr val="tx1"/>
                </a:solidFill>
                <a:effectLst/>
                <a:latin typeface="Courier New" pitchFamily="49" charset="0"/>
                <a:cs typeface="Courier New" pitchFamily="49" charset="0"/>
              </a:rPr>
              <a:t>2</a:t>
            </a: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 + (3×10</a:t>
            </a:r>
            <a:r>
              <a:rPr kumimoji="0" lang="en-US" sz="800" b="0" i="0" u="none" strike="noStrike" cap="none" normalizeH="0" baseline="30000" dirty="0" smtClean="0">
                <a:ln>
                  <a:noFill/>
                </a:ln>
                <a:solidFill>
                  <a:schemeClr val="tx1"/>
                </a:solidFill>
                <a:effectLst/>
                <a:latin typeface="Courier New" pitchFamily="49" charset="0"/>
                <a:cs typeface="Courier New" pitchFamily="49" charset="0"/>
              </a:rPr>
              <a:t>1</a:t>
            </a: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 + (4×l0</a:t>
            </a:r>
            <a:r>
              <a:rPr kumimoji="0" lang="en-US" sz="800" b="0" i="0" u="none" strike="noStrike" cap="none" normalizeH="0" baseline="30000" dirty="0" smtClean="0">
                <a:ln>
                  <a:noFill/>
                </a:ln>
                <a:solidFill>
                  <a:schemeClr val="tx1"/>
                </a:solidFill>
                <a:effectLst/>
                <a:latin typeface="Courier New" pitchFamily="49" charset="0"/>
                <a:cs typeface="Courier New" pitchFamily="49" charset="0"/>
              </a:rPr>
              <a:t>0</a:t>
            </a: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ourier New" pitchFamily="49" charset="0"/>
                <a:cs typeface="Courier New" pitchFamily="49" charset="0"/>
              </a:rPr>
              <a:t> 1000 + 200 + 30 + 1 1234</a:t>
            </a:r>
            <a:r>
              <a:rPr kumimoji="0" lang="en-US" sz="6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66588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Binary Number 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446946"/>
            <a:ext cx="641032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185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Binary Number System</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Characteristics</a:t>
            </a:r>
            <a:endParaRPr lang="en-US" dirty="0"/>
          </a:p>
          <a:p>
            <a:r>
              <a:rPr lang="en-US" dirty="0"/>
              <a:t>Uses two digits, 0 and 1.</a:t>
            </a:r>
          </a:p>
          <a:p>
            <a:r>
              <a:rPr lang="en-US" dirty="0"/>
              <a:t>Also called base 2 number system</a:t>
            </a:r>
          </a:p>
          <a:p>
            <a:r>
              <a:rPr lang="en-US" dirty="0"/>
              <a:t>Each position in a binary number represents a 0 power of the base (2). Example: 2</a:t>
            </a:r>
            <a:r>
              <a:rPr lang="en-US" baseline="30000" dirty="0"/>
              <a:t>0</a:t>
            </a:r>
            <a:endParaRPr lang="en-US" dirty="0"/>
          </a:p>
          <a:p>
            <a:r>
              <a:rPr lang="en-US" dirty="0"/>
              <a:t>Last position in a binary number represents an x power of the base (2). Example: 2</a:t>
            </a:r>
            <a:r>
              <a:rPr lang="en-US" baseline="30000" dirty="0"/>
              <a:t>x</a:t>
            </a:r>
            <a:r>
              <a:rPr lang="en-US" dirty="0"/>
              <a:t> where x represents the last position - 1.</a:t>
            </a:r>
          </a:p>
          <a:p>
            <a:endParaRPr lang="en-US" dirty="0"/>
          </a:p>
        </p:txBody>
      </p:sp>
    </p:spTree>
    <p:extLst>
      <p:ext uri="{BB962C8B-B14F-4D97-AF65-F5344CB8AC3E}">
        <p14:creationId xmlns:p14="http://schemas.microsoft.com/office/powerpoint/2010/main" val="3420627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system</a:t>
            </a:r>
            <a:endParaRPr lang="en-US" dirty="0"/>
          </a:p>
        </p:txBody>
      </p:sp>
      <p:sp>
        <p:nvSpPr>
          <p:cNvPr id="3" name="Content Placeholder 2"/>
          <p:cNvSpPr>
            <a:spLocks noGrp="1"/>
          </p:cNvSpPr>
          <p:nvPr>
            <p:ph idx="1"/>
          </p:nvPr>
        </p:nvSpPr>
        <p:spPr/>
        <p:txBody>
          <a:bodyPr>
            <a:normAutofit/>
          </a:bodyPr>
          <a:lstStyle/>
          <a:p>
            <a:pPr algn="just"/>
            <a:r>
              <a:rPr lang="en-US" dirty="0" smtClean="0"/>
              <a:t>In </a:t>
            </a:r>
            <a:r>
              <a:rPr lang="en-US" dirty="0"/>
              <a:t>mathematics and digital electronics, a </a:t>
            </a:r>
            <a:r>
              <a:rPr lang="en-US" b="1" dirty="0"/>
              <a:t>binary number</a:t>
            </a:r>
            <a:r>
              <a:rPr lang="en-US" dirty="0"/>
              <a:t> is a </a:t>
            </a:r>
            <a:r>
              <a:rPr lang="en-US" b="1" dirty="0"/>
              <a:t>number</a:t>
            </a:r>
            <a:r>
              <a:rPr lang="en-US" dirty="0"/>
              <a:t> expressed in the base-2</a:t>
            </a:r>
            <a:r>
              <a:rPr lang="en-US" b="1" dirty="0"/>
              <a:t>numeral system</a:t>
            </a:r>
            <a:r>
              <a:rPr lang="en-US" dirty="0"/>
              <a:t> or </a:t>
            </a:r>
            <a:r>
              <a:rPr lang="en-US" b="1" dirty="0"/>
              <a:t>binary numeral system</a:t>
            </a:r>
            <a:r>
              <a:rPr lang="en-US" dirty="0"/>
              <a:t>, which uses only two symbols: typically 0 (zero) and 1 (one). </a:t>
            </a:r>
            <a:endParaRPr lang="en-US" dirty="0" smtClean="0"/>
          </a:p>
          <a:p>
            <a:pPr algn="just"/>
            <a:r>
              <a:rPr lang="en-US" dirty="0" smtClean="0"/>
              <a:t>The </a:t>
            </a:r>
            <a:r>
              <a:rPr lang="en-US" dirty="0"/>
              <a:t>base-2 </a:t>
            </a:r>
            <a:r>
              <a:rPr lang="en-US" b="1" dirty="0"/>
              <a:t>numeral system</a:t>
            </a:r>
            <a:r>
              <a:rPr lang="en-US" dirty="0"/>
              <a:t> is a positional notation with a radix of 2. </a:t>
            </a:r>
            <a:endParaRPr lang="en-US" dirty="0" smtClean="0"/>
          </a:p>
          <a:p>
            <a:pPr algn="just"/>
            <a:r>
              <a:rPr lang="en-US" dirty="0" smtClean="0"/>
              <a:t>Each </a:t>
            </a:r>
            <a:r>
              <a:rPr lang="en-US" dirty="0"/>
              <a:t>digit is referred to as a bit.</a:t>
            </a:r>
            <a:br>
              <a:rPr lang="en-US" dirty="0"/>
            </a:br>
            <a:r>
              <a:rPr lang="en-US" dirty="0"/>
              <a:t>I will teach about it briefly.</a:t>
            </a:r>
          </a:p>
        </p:txBody>
      </p:sp>
    </p:spTree>
    <p:extLst>
      <p:ext uri="{BB962C8B-B14F-4D97-AF65-F5344CB8AC3E}">
        <p14:creationId xmlns:p14="http://schemas.microsoft.com/office/powerpoint/2010/main" val="1637924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335</TotalTime>
  <Words>1420</Words>
  <Application>Microsoft Office PowerPoint</Application>
  <PresentationFormat>On-screen Show (4:3)</PresentationFormat>
  <Paragraphs>235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Opulent</vt:lpstr>
      <vt:lpstr>DIGITAL ELECTRONICS Dr. R. THILAK KUMAR</vt:lpstr>
      <vt:lpstr>Number systems</vt:lpstr>
      <vt:lpstr>PowerPoint Presentation</vt:lpstr>
      <vt:lpstr>Number Systems</vt:lpstr>
      <vt:lpstr>Decimal system</vt:lpstr>
      <vt:lpstr>PowerPoint Presentation</vt:lpstr>
      <vt:lpstr>PowerPoint Presentation</vt:lpstr>
      <vt:lpstr>Binary Number System </vt:lpstr>
      <vt:lpstr>Binary system</vt:lpstr>
      <vt:lpstr>PowerPoint Presentation</vt:lpstr>
      <vt:lpstr>Octal Number System </vt:lpstr>
      <vt:lpstr>PowerPoint Presentation</vt:lpstr>
      <vt:lpstr>Hexadecimal Number System </vt:lpstr>
      <vt:lpstr>PowerPoint Presentation</vt:lpstr>
      <vt:lpstr>PowerPoint Presentation</vt:lpstr>
      <vt:lpstr>Decimal fraction</vt:lpstr>
      <vt:lpstr>PowerPoint Presentation</vt:lpstr>
      <vt:lpstr>Binary fraction</vt:lpstr>
      <vt:lpstr>Binary fractions</vt:lpstr>
      <vt:lpstr>PowerPoint Presentation</vt:lpstr>
      <vt:lpstr>PowerPoint Presentation</vt:lpstr>
      <vt:lpstr>Decimal to binary conversion</vt:lpstr>
      <vt:lpstr>PowerPoint Presentation</vt:lpstr>
      <vt:lpstr>PowerPoint Presentation</vt:lpstr>
      <vt:lpstr>pROBLEMS- decimal to binary</vt:lpstr>
      <vt:lpstr>PowerPoint Presentation</vt:lpstr>
      <vt:lpstr>Hexadecimal to decimal </vt:lpstr>
      <vt:lpstr>PowerPoint Presentation</vt:lpstr>
      <vt:lpstr>Decimal to hexadecimal</vt:lpstr>
      <vt:lpstr>Hexadecimal to binary</vt:lpstr>
      <vt:lpstr>BINARY TO DECIMAL</vt:lpstr>
      <vt:lpstr>OCTAL TO DECIMAL </vt:lpstr>
      <vt:lpstr>Octal to decimal</vt:lpstr>
      <vt:lpstr>Decimal to octal</vt:lpstr>
      <vt:lpstr>Octal to binary</vt:lpstr>
      <vt:lpstr>Binary to octal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Thilak</dc:creator>
  <cp:lastModifiedBy>Thilak</cp:lastModifiedBy>
  <cp:revision>30</cp:revision>
  <dcterms:created xsi:type="dcterms:W3CDTF">2020-08-05T16:02:34Z</dcterms:created>
  <dcterms:modified xsi:type="dcterms:W3CDTF">2020-10-18T02:44:30Z</dcterms:modified>
</cp:coreProperties>
</file>